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60" r:id="rId1"/>
  </p:sldMasterIdLst>
  <p:notesMasterIdLst>
    <p:notesMasterId r:id="rId44"/>
  </p:notesMasterIdLst>
  <p:sldIdLst>
    <p:sldId id="256" r:id="rId2"/>
    <p:sldId id="258" r:id="rId3"/>
    <p:sldId id="305" r:id="rId4"/>
    <p:sldId id="336" r:id="rId5"/>
    <p:sldId id="338" r:id="rId6"/>
    <p:sldId id="335" r:id="rId7"/>
    <p:sldId id="337" r:id="rId8"/>
    <p:sldId id="260" r:id="rId9"/>
    <p:sldId id="263" r:id="rId10"/>
    <p:sldId id="301" r:id="rId11"/>
    <p:sldId id="296" r:id="rId12"/>
    <p:sldId id="297" r:id="rId13"/>
    <p:sldId id="298" r:id="rId14"/>
    <p:sldId id="306" r:id="rId15"/>
    <p:sldId id="307" r:id="rId16"/>
    <p:sldId id="320" r:id="rId17"/>
    <p:sldId id="321" r:id="rId18"/>
    <p:sldId id="322" r:id="rId19"/>
    <p:sldId id="323" r:id="rId20"/>
    <p:sldId id="324" r:id="rId21"/>
    <p:sldId id="326" r:id="rId22"/>
    <p:sldId id="327" r:id="rId23"/>
    <p:sldId id="328" r:id="rId24"/>
    <p:sldId id="329" r:id="rId25"/>
    <p:sldId id="330" r:id="rId26"/>
    <p:sldId id="331" r:id="rId27"/>
    <p:sldId id="332" r:id="rId28"/>
    <p:sldId id="333" r:id="rId29"/>
    <p:sldId id="334" r:id="rId30"/>
    <p:sldId id="311" r:id="rId31"/>
    <p:sldId id="308" r:id="rId32"/>
    <p:sldId id="309" r:id="rId33"/>
    <p:sldId id="310" r:id="rId34"/>
    <p:sldId id="312" r:id="rId35"/>
    <p:sldId id="313" r:id="rId36"/>
    <p:sldId id="314" r:id="rId37"/>
    <p:sldId id="315" r:id="rId38"/>
    <p:sldId id="316" r:id="rId39"/>
    <p:sldId id="317" r:id="rId40"/>
    <p:sldId id="318" r:id="rId41"/>
    <p:sldId id="319" r:id="rId42"/>
    <p:sldId id="339" r:id="rId43"/>
  </p:sldIdLst>
  <p:sldSz cx="9144000" cy="6858000" type="screen4x3"/>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53" autoAdjust="0"/>
    <p:restoredTop sz="75190" autoAdjust="0"/>
  </p:normalViewPr>
  <p:slideViewPr>
    <p:cSldViewPr snapToGrid="0">
      <p:cViewPr varScale="1">
        <p:scale>
          <a:sx n="84" d="100"/>
          <a:sy n="84" d="100"/>
        </p:scale>
        <p:origin x="260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98134B-60A1-4F26-A7CB-8467F9F97642}" type="doc">
      <dgm:prSet loTypeId="urn:microsoft.com/office/officeart/2008/layout/VerticalCurvedList" loCatId="list" qsTypeId="urn:microsoft.com/office/officeart/2005/8/quickstyle/simple2" qsCatId="simple" csTypeId="urn:microsoft.com/office/officeart/2005/8/colors/colorful1" csCatId="colorful" phldr="1"/>
      <dgm:spPr/>
      <dgm:t>
        <a:bodyPr/>
        <a:lstStyle/>
        <a:p>
          <a:endParaRPr lang="en-US"/>
        </a:p>
      </dgm:t>
    </dgm:pt>
    <dgm:pt modelId="{5343F06D-5950-4BA4-89F3-CC5F904F7977}">
      <dgm:prSet phldrT="[Text]"/>
      <dgm:spPr/>
      <dgm:t>
        <a:bodyPr/>
        <a:lstStyle/>
        <a:p>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thiệu</a:t>
          </a:r>
          <a:endParaRPr lang="vi-VN" dirty="0">
            <a:latin typeface="Times New Roman" panose="02020603050405020304" pitchFamily="18" charset="0"/>
            <a:cs typeface="Times New Roman" panose="02020603050405020304" pitchFamily="18" charset="0"/>
          </a:endParaRPr>
        </a:p>
      </dgm:t>
    </dgm:pt>
    <dgm:pt modelId="{6C362217-FF26-4B51-BCBF-E58BA3601B09}" type="parTrans" cxnId="{7C0DB791-9BE2-4019-8CBB-B051DC0BA2DC}">
      <dgm:prSet/>
      <dgm:spPr/>
      <dgm:t>
        <a:bodyPr/>
        <a:lstStyle/>
        <a:p>
          <a:endParaRPr lang="en-US">
            <a:latin typeface="Times New Roman" panose="02020603050405020304" pitchFamily="18" charset="0"/>
            <a:cs typeface="Times New Roman" panose="02020603050405020304" pitchFamily="18" charset="0"/>
          </a:endParaRPr>
        </a:p>
      </dgm:t>
    </dgm:pt>
    <dgm:pt modelId="{5C1B2FC4-E6B5-4B1C-A4BE-98C901F8417D}" type="sibTrans" cxnId="{7C0DB791-9BE2-4019-8CBB-B051DC0BA2DC}">
      <dgm:prSet/>
      <dgm:spPr/>
      <dgm:t>
        <a:bodyPr/>
        <a:lstStyle/>
        <a:p>
          <a:endParaRPr lang="en-US">
            <a:latin typeface="Times New Roman" panose="02020603050405020304" pitchFamily="18" charset="0"/>
            <a:cs typeface="Times New Roman" panose="02020603050405020304" pitchFamily="18" charset="0"/>
          </a:endParaRPr>
        </a:p>
      </dgm:t>
    </dgm:pt>
    <dgm:pt modelId="{27BFC98D-CE3F-4D2A-91A0-EC381967408E}">
      <dgm:prSet phldrT="[Text]"/>
      <dgm:spPr/>
      <dgm:t>
        <a:bodyPr/>
        <a:lstStyle/>
        <a:p>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cứu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endParaRPr lang="en-US" dirty="0">
            <a:latin typeface="Times New Roman" panose="02020603050405020304" pitchFamily="18" charset="0"/>
            <a:cs typeface="Times New Roman" panose="02020603050405020304" pitchFamily="18" charset="0"/>
          </a:endParaRPr>
        </a:p>
      </dgm:t>
    </dgm:pt>
    <dgm:pt modelId="{C2438D82-2C38-49F7-BCB1-EC1CF05D38A3}" type="parTrans" cxnId="{9C693D03-C220-4C83-8E2F-5E0F0FAAFF93}">
      <dgm:prSet/>
      <dgm:spPr/>
      <dgm:t>
        <a:bodyPr/>
        <a:lstStyle/>
        <a:p>
          <a:endParaRPr lang="en-US">
            <a:latin typeface="Times New Roman" panose="02020603050405020304" pitchFamily="18" charset="0"/>
            <a:cs typeface="Times New Roman" panose="02020603050405020304" pitchFamily="18" charset="0"/>
          </a:endParaRPr>
        </a:p>
      </dgm:t>
    </dgm:pt>
    <dgm:pt modelId="{A1F37F77-AC5B-4782-A3F0-4629DABC2B69}" type="sibTrans" cxnId="{9C693D03-C220-4C83-8E2F-5E0F0FAAFF93}">
      <dgm:prSet/>
      <dgm:spPr/>
      <dgm:t>
        <a:bodyPr/>
        <a:lstStyle/>
        <a:p>
          <a:endParaRPr lang="en-US">
            <a:latin typeface="Times New Roman" panose="02020603050405020304" pitchFamily="18" charset="0"/>
            <a:cs typeface="Times New Roman" panose="02020603050405020304" pitchFamily="18" charset="0"/>
          </a:endParaRPr>
        </a:p>
      </dgm:t>
    </dgm:pt>
    <dgm:pt modelId="{449AF134-6499-4400-BEA4-63459487CA84}">
      <dgm:prSet/>
      <dgm:spPr/>
      <dgm:t>
        <a:bodyPr/>
        <a:lstStyle/>
        <a:p>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nghiệm</a:t>
          </a:r>
          <a:endParaRPr lang="en-US" dirty="0">
            <a:latin typeface="Times New Roman" panose="02020603050405020304" pitchFamily="18" charset="0"/>
            <a:cs typeface="Times New Roman" panose="02020603050405020304" pitchFamily="18" charset="0"/>
          </a:endParaRPr>
        </a:p>
      </dgm:t>
    </dgm:pt>
    <dgm:pt modelId="{A774E55C-DC1D-4EE3-A997-6A3D3117E2FE}" type="parTrans" cxnId="{8B9EEFFF-8895-4DDE-991A-56367C32EC28}">
      <dgm:prSet/>
      <dgm:spPr/>
      <dgm:t>
        <a:bodyPr/>
        <a:lstStyle/>
        <a:p>
          <a:endParaRPr lang="en-US">
            <a:latin typeface="Times New Roman" panose="02020603050405020304" pitchFamily="18" charset="0"/>
            <a:cs typeface="Times New Roman" panose="02020603050405020304" pitchFamily="18" charset="0"/>
          </a:endParaRPr>
        </a:p>
      </dgm:t>
    </dgm:pt>
    <dgm:pt modelId="{0871AB1F-A836-4475-B141-E24862DED8D0}" type="sibTrans" cxnId="{8B9EEFFF-8895-4DDE-991A-56367C32EC28}">
      <dgm:prSet/>
      <dgm:spPr/>
      <dgm:t>
        <a:bodyPr/>
        <a:lstStyle/>
        <a:p>
          <a:endParaRPr lang="en-US">
            <a:latin typeface="Times New Roman" panose="02020603050405020304" pitchFamily="18" charset="0"/>
            <a:cs typeface="Times New Roman" panose="02020603050405020304" pitchFamily="18" charset="0"/>
          </a:endParaRPr>
        </a:p>
      </dgm:t>
    </dgm:pt>
    <dgm:pt modelId="{E71E8AE7-FF15-44F9-B5CD-DAEC26500181}">
      <dgm:prSet/>
      <dgm:spPr/>
      <dgm:t>
        <a:bodyPr/>
        <a:lstStyle/>
        <a:p>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endParaRPr lang="en-US" dirty="0">
            <a:latin typeface="Times New Roman" panose="02020603050405020304" pitchFamily="18" charset="0"/>
            <a:cs typeface="Times New Roman" panose="02020603050405020304" pitchFamily="18" charset="0"/>
          </a:endParaRPr>
        </a:p>
      </dgm:t>
    </dgm:pt>
    <dgm:pt modelId="{29A1A266-A338-4D40-B965-CEF91689A732}" type="parTrans" cxnId="{19EBD0AB-E7A1-4EBD-9B9A-F4A071CE0405}">
      <dgm:prSet/>
      <dgm:spPr/>
      <dgm:t>
        <a:bodyPr/>
        <a:lstStyle/>
        <a:p>
          <a:endParaRPr lang="en-US">
            <a:latin typeface="Times New Roman" panose="02020603050405020304" pitchFamily="18" charset="0"/>
            <a:cs typeface="Times New Roman" panose="02020603050405020304" pitchFamily="18" charset="0"/>
          </a:endParaRPr>
        </a:p>
      </dgm:t>
    </dgm:pt>
    <dgm:pt modelId="{EB17C167-AC3B-41AC-AAA5-DC7ED51ACAD0}" type="sibTrans" cxnId="{19EBD0AB-E7A1-4EBD-9B9A-F4A071CE0405}">
      <dgm:prSet/>
      <dgm:spPr/>
      <dgm:t>
        <a:bodyPr/>
        <a:lstStyle/>
        <a:p>
          <a:endParaRPr lang="en-US">
            <a:latin typeface="Times New Roman" panose="02020603050405020304" pitchFamily="18" charset="0"/>
            <a:cs typeface="Times New Roman" panose="02020603050405020304" pitchFamily="18" charset="0"/>
          </a:endParaRPr>
        </a:p>
      </dgm:t>
    </dgm:pt>
    <dgm:pt modelId="{9A8571EF-01AF-254F-AE01-CAFBD7A4B38E}">
      <dgm:prSet/>
      <dgm:spPr/>
      <dgm:t>
        <a:bodyPr/>
        <a:lstStyle/>
        <a:p>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endParaRPr lang="en-US" dirty="0">
            <a:latin typeface="Times New Roman" panose="02020603050405020304" pitchFamily="18" charset="0"/>
            <a:cs typeface="Times New Roman" panose="02020603050405020304" pitchFamily="18" charset="0"/>
          </a:endParaRPr>
        </a:p>
      </dgm:t>
    </dgm:pt>
    <dgm:pt modelId="{36833C36-E4A3-B741-9822-AE3DB1FA6406}" type="parTrans" cxnId="{B04F1380-583C-9248-84DA-0D1B170E87E7}">
      <dgm:prSet/>
      <dgm:spPr/>
      <dgm:t>
        <a:bodyPr/>
        <a:lstStyle/>
        <a:p>
          <a:endParaRPr lang="en-US">
            <a:latin typeface="Times New Roman" panose="02020603050405020304" pitchFamily="18" charset="0"/>
            <a:cs typeface="Times New Roman" panose="02020603050405020304" pitchFamily="18" charset="0"/>
          </a:endParaRPr>
        </a:p>
      </dgm:t>
    </dgm:pt>
    <dgm:pt modelId="{DDF68FFC-5F7B-3A4B-A881-0D921BAAFE59}" type="sibTrans" cxnId="{B04F1380-583C-9248-84DA-0D1B170E87E7}">
      <dgm:prSet/>
      <dgm:spPr/>
      <dgm:t>
        <a:bodyPr/>
        <a:lstStyle/>
        <a:p>
          <a:endParaRPr lang="en-US">
            <a:latin typeface="Times New Roman" panose="02020603050405020304" pitchFamily="18" charset="0"/>
            <a:cs typeface="Times New Roman" panose="02020603050405020304" pitchFamily="18" charset="0"/>
          </a:endParaRPr>
        </a:p>
      </dgm:t>
    </dgm:pt>
    <dgm:pt modelId="{821B7F67-19A1-A54C-9A07-FFFA695E93F1}">
      <dgm:prSet/>
      <dgm:spPr/>
      <dgm:t>
        <a:bodyPr/>
        <a:lstStyle/>
        <a:p>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thuyết</a:t>
          </a:r>
          <a:endParaRPr lang="en-US" dirty="0">
            <a:latin typeface="Times New Roman" panose="02020603050405020304" pitchFamily="18" charset="0"/>
            <a:cs typeface="Times New Roman" panose="02020603050405020304" pitchFamily="18" charset="0"/>
          </a:endParaRPr>
        </a:p>
      </dgm:t>
    </dgm:pt>
    <dgm:pt modelId="{A028EB1D-3753-334C-8256-0A3B5B13CCCA}" type="parTrans" cxnId="{184F082D-227E-9C4D-9F1F-06C2AF9B42C8}">
      <dgm:prSet/>
      <dgm:spPr/>
      <dgm:t>
        <a:bodyPr/>
        <a:lstStyle/>
        <a:p>
          <a:endParaRPr lang="en-US">
            <a:latin typeface="Times New Roman" panose="02020603050405020304" pitchFamily="18" charset="0"/>
            <a:cs typeface="Times New Roman" panose="02020603050405020304" pitchFamily="18" charset="0"/>
          </a:endParaRPr>
        </a:p>
      </dgm:t>
    </dgm:pt>
    <dgm:pt modelId="{AAC386DE-D603-5347-9F1C-23A57DA59637}" type="sibTrans" cxnId="{184F082D-227E-9C4D-9F1F-06C2AF9B42C8}">
      <dgm:prSet/>
      <dgm:spPr/>
      <dgm:t>
        <a:bodyPr/>
        <a:lstStyle/>
        <a:p>
          <a:endParaRPr lang="en-US">
            <a:latin typeface="Times New Roman" panose="02020603050405020304" pitchFamily="18" charset="0"/>
            <a:cs typeface="Times New Roman" panose="02020603050405020304" pitchFamily="18" charset="0"/>
          </a:endParaRPr>
        </a:p>
      </dgm:t>
    </dgm:pt>
    <dgm:pt modelId="{FE0AA943-8F05-7742-8E6D-46DBD9D7175E}">
      <dgm:prSet/>
      <dgm:spPr/>
      <dgm:t>
        <a:bodyPr/>
        <a:lstStyle/>
        <a:p>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endParaRPr lang="en-US" dirty="0">
            <a:latin typeface="Times New Roman" panose="02020603050405020304" pitchFamily="18" charset="0"/>
            <a:cs typeface="Times New Roman" panose="02020603050405020304" pitchFamily="18" charset="0"/>
          </a:endParaRPr>
        </a:p>
      </dgm:t>
    </dgm:pt>
    <dgm:pt modelId="{9C2E6CE9-9931-3240-9081-C3FE0FFD40F9}" type="parTrans" cxnId="{1CD9A951-4F16-7A4A-A2AD-EC34611DBF01}">
      <dgm:prSet/>
      <dgm:spPr/>
      <dgm:t>
        <a:bodyPr/>
        <a:lstStyle/>
        <a:p>
          <a:endParaRPr lang="en-US">
            <a:latin typeface="Times New Roman" panose="02020603050405020304" pitchFamily="18" charset="0"/>
            <a:cs typeface="Times New Roman" panose="02020603050405020304" pitchFamily="18" charset="0"/>
          </a:endParaRPr>
        </a:p>
      </dgm:t>
    </dgm:pt>
    <dgm:pt modelId="{F15236B1-18A7-654D-971F-EEBF79432139}" type="sibTrans" cxnId="{1CD9A951-4F16-7A4A-A2AD-EC34611DBF01}">
      <dgm:prSet/>
      <dgm:spPr/>
      <dgm:t>
        <a:bodyPr/>
        <a:lstStyle/>
        <a:p>
          <a:endParaRPr lang="en-US">
            <a:latin typeface="Times New Roman" panose="02020603050405020304" pitchFamily="18" charset="0"/>
            <a:cs typeface="Times New Roman" panose="02020603050405020304" pitchFamily="18" charset="0"/>
          </a:endParaRPr>
        </a:p>
      </dgm:t>
    </dgm:pt>
    <dgm:pt modelId="{B2A9F47D-D1E9-416D-80C3-BDDB9110BD4F}" type="pres">
      <dgm:prSet presAssocID="{BA98134B-60A1-4F26-A7CB-8467F9F97642}" presName="Name0" presStyleCnt="0">
        <dgm:presLayoutVars>
          <dgm:chMax val="7"/>
          <dgm:chPref val="7"/>
          <dgm:dir/>
        </dgm:presLayoutVars>
      </dgm:prSet>
      <dgm:spPr/>
    </dgm:pt>
    <dgm:pt modelId="{FB9753EE-2A6A-4D6C-9E8A-66C23339591D}" type="pres">
      <dgm:prSet presAssocID="{BA98134B-60A1-4F26-A7CB-8467F9F97642}" presName="Name1" presStyleCnt="0"/>
      <dgm:spPr/>
    </dgm:pt>
    <dgm:pt modelId="{56F301E7-95A3-41C7-BF57-409F69B21DDD}" type="pres">
      <dgm:prSet presAssocID="{BA98134B-60A1-4F26-A7CB-8467F9F97642}" presName="cycle" presStyleCnt="0"/>
      <dgm:spPr/>
    </dgm:pt>
    <dgm:pt modelId="{FBA0292D-2161-415C-957D-C14086D18540}" type="pres">
      <dgm:prSet presAssocID="{BA98134B-60A1-4F26-A7CB-8467F9F97642}" presName="srcNode" presStyleLbl="node1" presStyleIdx="0" presStyleCnt="7"/>
      <dgm:spPr/>
    </dgm:pt>
    <dgm:pt modelId="{9F81315D-EF7A-41E5-98DA-299F6ED41334}" type="pres">
      <dgm:prSet presAssocID="{BA98134B-60A1-4F26-A7CB-8467F9F97642}" presName="conn" presStyleLbl="parChTrans1D2" presStyleIdx="0" presStyleCnt="1"/>
      <dgm:spPr/>
    </dgm:pt>
    <dgm:pt modelId="{A6E26CA2-3F72-421C-AE89-F3209DFDF95B}" type="pres">
      <dgm:prSet presAssocID="{BA98134B-60A1-4F26-A7CB-8467F9F97642}" presName="extraNode" presStyleLbl="node1" presStyleIdx="0" presStyleCnt="7"/>
      <dgm:spPr/>
    </dgm:pt>
    <dgm:pt modelId="{49A7C1FA-EADE-4D37-8AD7-65B6EE5DA1C2}" type="pres">
      <dgm:prSet presAssocID="{BA98134B-60A1-4F26-A7CB-8467F9F97642}" presName="dstNode" presStyleLbl="node1" presStyleIdx="0" presStyleCnt="7"/>
      <dgm:spPr/>
    </dgm:pt>
    <dgm:pt modelId="{585518D8-D76D-4DE8-AEF0-5FE0A693D852}" type="pres">
      <dgm:prSet presAssocID="{5343F06D-5950-4BA4-89F3-CC5F904F7977}" presName="text_1" presStyleLbl="node1" presStyleIdx="0" presStyleCnt="7">
        <dgm:presLayoutVars>
          <dgm:bulletEnabled val="1"/>
        </dgm:presLayoutVars>
      </dgm:prSet>
      <dgm:spPr/>
    </dgm:pt>
    <dgm:pt modelId="{C3B208BC-091E-426B-801B-28BFE8A6387E}" type="pres">
      <dgm:prSet presAssocID="{5343F06D-5950-4BA4-89F3-CC5F904F7977}" presName="accent_1" presStyleCnt="0"/>
      <dgm:spPr/>
    </dgm:pt>
    <dgm:pt modelId="{2A3FDAED-8A61-4FA3-9DEC-4352F0A75BA7}" type="pres">
      <dgm:prSet presAssocID="{5343F06D-5950-4BA4-89F3-CC5F904F7977}" presName="accentRepeatNode" presStyleLbl="solidFgAcc1" presStyleIdx="0" presStyleCnt="7"/>
      <dgm:spPr/>
    </dgm:pt>
    <dgm:pt modelId="{C48A9B0C-E6BC-6441-8F5B-2DBDDBDE2495}" type="pres">
      <dgm:prSet presAssocID="{9A8571EF-01AF-254F-AE01-CAFBD7A4B38E}" presName="text_2" presStyleLbl="node1" presStyleIdx="1" presStyleCnt="7">
        <dgm:presLayoutVars>
          <dgm:bulletEnabled val="1"/>
        </dgm:presLayoutVars>
      </dgm:prSet>
      <dgm:spPr/>
    </dgm:pt>
    <dgm:pt modelId="{784272B8-77CA-0A4D-AC92-1F71D75B7C87}" type="pres">
      <dgm:prSet presAssocID="{9A8571EF-01AF-254F-AE01-CAFBD7A4B38E}" presName="accent_2" presStyleCnt="0"/>
      <dgm:spPr/>
    </dgm:pt>
    <dgm:pt modelId="{48D97CAF-CAA7-4640-AF1F-97FBB0BCC47D}" type="pres">
      <dgm:prSet presAssocID="{9A8571EF-01AF-254F-AE01-CAFBD7A4B38E}" presName="accentRepeatNode" presStyleLbl="solidFgAcc1" presStyleIdx="1" presStyleCnt="7"/>
      <dgm:spPr/>
    </dgm:pt>
    <dgm:pt modelId="{880FE3E2-FACE-E740-9D75-90726431597E}" type="pres">
      <dgm:prSet presAssocID="{27BFC98D-CE3F-4D2A-91A0-EC381967408E}" presName="text_3" presStyleLbl="node1" presStyleIdx="2" presStyleCnt="7">
        <dgm:presLayoutVars>
          <dgm:bulletEnabled val="1"/>
        </dgm:presLayoutVars>
      </dgm:prSet>
      <dgm:spPr/>
    </dgm:pt>
    <dgm:pt modelId="{CF5C3EEE-5BE0-B140-A845-75DBECD0F3B0}" type="pres">
      <dgm:prSet presAssocID="{27BFC98D-CE3F-4D2A-91A0-EC381967408E}" presName="accent_3" presStyleCnt="0"/>
      <dgm:spPr/>
    </dgm:pt>
    <dgm:pt modelId="{5F7ABC68-34B7-4F7C-A8EA-1B8372F16288}" type="pres">
      <dgm:prSet presAssocID="{27BFC98D-CE3F-4D2A-91A0-EC381967408E}" presName="accentRepeatNode" presStyleLbl="solidFgAcc1" presStyleIdx="2" presStyleCnt="7"/>
      <dgm:spPr/>
    </dgm:pt>
    <dgm:pt modelId="{315A76DA-C8F1-0A4E-88D5-8C904D74ACFB}" type="pres">
      <dgm:prSet presAssocID="{821B7F67-19A1-A54C-9A07-FFFA695E93F1}" presName="text_4" presStyleLbl="node1" presStyleIdx="3" presStyleCnt="7">
        <dgm:presLayoutVars>
          <dgm:bulletEnabled val="1"/>
        </dgm:presLayoutVars>
      </dgm:prSet>
      <dgm:spPr/>
    </dgm:pt>
    <dgm:pt modelId="{943F0137-49EB-9C49-9886-70DE491DD529}" type="pres">
      <dgm:prSet presAssocID="{821B7F67-19A1-A54C-9A07-FFFA695E93F1}" presName="accent_4" presStyleCnt="0"/>
      <dgm:spPr/>
    </dgm:pt>
    <dgm:pt modelId="{9FD94A1C-5708-144C-A7F4-7311EB0E2DC5}" type="pres">
      <dgm:prSet presAssocID="{821B7F67-19A1-A54C-9A07-FFFA695E93F1}" presName="accentRepeatNode" presStyleLbl="solidFgAcc1" presStyleIdx="3" presStyleCnt="7"/>
      <dgm:spPr/>
    </dgm:pt>
    <dgm:pt modelId="{4149C6C4-94DE-8A41-A87F-883900818C69}" type="pres">
      <dgm:prSet presAssocID="{FE0AA943-8F05-7742-8E6D-46DBD9D7175E}" presName="text_5" presStyleLbl="node1" presStyleIdx="4" presStyleCnt="7">
        <dgm:presLayoutVars>
          <dgm:bulletEnabled val="1"/>
        </dgm:presLayoutVars>
      </dgm:prSet>
      <dgm:spPr/>
    </dgm:pt>
    <dgm:pt modelId="{0644A6E0-5618-3342-B1DD-01A56B101C44}" type="pres">
      <dgm:prSet presAssocID="{FE0AA943-8F05-7742-8E6D-46DBD9D7175E}" presName="accent_5" presStyleCnt="0"/>
      <dgm:spPr/>
    </dgm:pt>
    <dgm:pt modelId="{F68F6C9F-342A-2F47-B746-8F49F33083B9}" type="pres">
      <dgm:prSet presAssocID="{FE0AA943-8F05-7742-8E6D-46DBD9D7175E}" presName="accentRepeatNode" presStyleLbl="solidFgAcc1" presStyleIdx="4" presStyleCnt="7"/>
      <dgm:spPr/>
    </dgm:pt>
    <dgm:pt modelId="{BA2AAC19-E2EE-7543-956A-267DC027282C}" type="pres">
      <dgm:prSet presAssocID="{449AF134-6499-4400-BEA4-63459487CA84}" presName="text_6" presStyleLbl="node1" presStyleIdx="5" presStyleCnt="7">
        <dgm:presLayoutVars>
          <dgm:bulletEnabled val="1"/>
        </dgm:presLayoutVars>
      </dgm:prSet>
      <dgm:spPr/>
    </dgm:pt>
    <dgm:pt modelId="{7EF726ED-9971-9246-9C2B-38472633D6AE}" type="pres">
      <dgm:prSet presAssocID="{449AF134-6499-4400-BEA4-63459487CA84}" presName="accent_6" presStyleCnt="0"/>
      <dgm:spPr/>
    </dgm:pt>
    <dgm:pt modelId="{269A9EFD-D1C2-4ACA-9462-E4BEFB95B809}" type="pres">
      <dgm:prSet presAssocID="{449AF134-6499-4400-BEA4-63459487CA84}" presName="accentRepeatNode" presStyleLbl="solidFgAcc1" presStyleIdx="5" presStyleCnt="7"/>
      <dgm:spPr/>
    </dgm:pt>
    <dgm:pt modelId="{84B149B1-E4EB-D045-95A1-61537D0C5AE4}" type="pres">
      <dgm:prSet presAssocID="{E71E8AE7-FF15-44F9-B5CD-DAEC26500181}" presName="text_7" presStyleLbl="node1" presStyleIdx="6" presStyleCnt="7">
        <dgm:presLayoutVars>
          <dgm:bulletEnabled val="1"/>
        </dgm:presLayoutVars>
      </dgm:prSet>
      <dgm:spPr/>
    </dgm:pt>
    <dgm:pt modelId="{2907BB95-FF26-B349-9CC2-5211B8ED5342}" type="pres">
      <dgm:prSet presAssocID="{E71E8AE7-FF15-44F9-B5CD-DAEC26500181}" presName="accent_7" presStyleCnt="0"/>
      <dgm:spPr/>
    </dgm:pt>
    <dgm:pt modelId="{E01DFDF0-91C6-443F-ABC1-D89350DFE3E7}" type="pres">
      <dgm:prSet presAssocID="{E71E8AE7-FF15-44F9-B5CD-DAEC26500181}" presName="accentRepeatNode" presStyleLbl="solidFgAcc1" presStyleIdx="6" presStyleCnt="7"/>
      <dgm:spPr/>
    </dgm:pt>
  </dgm:ptLst>
  <dgm:cxnLst>
    <dgm:cxn modelId="{9C693D03-C220-4C83-8E2F-5E0F0FAAFF93}" srcId="{BA98134B-60A1-4F26-A7CB-8467F9F97642}" destId="{27BFC98D-CE3F-4D2A-91A0-EC381967408E}" srcOrd="2" destOrd="0" parTransId="{C2438D82-2C38-49F7-BCB1-EC1CF05D38A3}" sibTransId="{A1F37F77-AC5B-4782-A3F0-4629DABC2B69}"/>
    <dgm:cxn modelId="{CE35F01E-B290-4537-8841-BCA0AFA3CB00}" type="presOf" srcId="{5C1B2FC4-E6B5-4B1C-A4BE-98C901F8417D}" destId="{9F81315D-EF7A-41E5-98DA-299F6ED41334}" srcOrd="0" destOrd="0" presId="urn:microsoft.com/office/officeart/2008/layout/VerticalCurvedList"/>
    <dgm:cxn modelId="{184F082D-227E-9C4D-9F1F-06C2AF9B42C8}" srcId="{BA98134B-60A1-4F26-A7CB-8467F9F97642}" destId="{821B7F67-19A1-A54C-9A07-FFFA695E93F1}" srcOrd="3" destOrd="0" parTransId="{A028EB1D-3753-334C-8256-0A3B5B13CCCA}" sibTransId="{AAC386DE-D603-5347-9F1C-23A57DA59637}"/>
    <dgm:cxn modelId="{7AABC532-895D-CD49-9F16-87AF6192B580}" type="presOf" srcId="{27BFC98D-CE3F-4D2A-91A0-EC381967408E}" destId="{880FE3E2-FACE-E740-9D75-90726431597E}" srcOrd="0" destOrd="0" presId="urn:microsoft.com/office/officeart/2008/layout/VerticalCurvedList"/>
    <dgm:cxn modelId="{C426B741-E0D3-F04B-BC10-BF2D05D44132}" type="presOf" srcId="{449AF134-6499-4400-BEA4-63459487CA84}" destId="{BA2AAC19-E2EE-7543-956A-267DC027282C}" srcOrd="0" destOrd="0" presId="urn:microsoft.com/office/officeart/2008/layout/VerticalCurvedList"/>
    <dgm:cxn modelId="{1CD9A951-4F16-7A4A-A2AD-EC34611DBF01}" srcId="{BA98134B-60A1-4F26-A7CB-8467F9F97642}" destId="{FE0AA943-8F05-7742-8E6D-46DBD9D7175E}" srcOrd="4" destOrd="0" parTransId="{9C2E6CE9-9931-3240-9081-C3FE0FFD40F9}" sibTransId="{F15236B1-18A7-654D-971F-EEBF79432139}"/>
    <dgm:cxn modelId="{B04F1380-583C-9248-84DA-0D1B170E87E7}" srcId="{BA98134B-60A1-4F26-A7CB-8467F9F97642}" destId="{9A8571EF-01AF-254F-AE01-CAFBD7A4B38E}" srcOrd="1" destOrd="0" parTransId="{36833C36-E4A3-B741-9822-AE3DB1FA6406}" sibTransId="{DDF68FFC-5F7B-3A4B-A881-0D921BAAFE59}"/>
    <dgm:cxn modelId="{7C0DB791-9BE2-4019-8CBB-B051DC0BA2DC}" srcId="{BA98134B-60A1-4F26-A7CB-8467F9F97642}" destId="{5343F06D-5950-4BA4-89F3-CC5F904F7977}" srcOrd="0" destOrd="0" parTransId="{6C362217-FF26-4B51-BCBF-E58BA3601B09}" sibTransId="{5C1B2FC4-E6B5-4B1C-A4BE-98C901F8417D}"/>
    <dgm:cxn modelId="{19EBD0AB-E7A1-4EBD-9B9A-F4A071CE0405}" srcId="{BA98134B-60A1-4F26-A7CB-8467F9F97642}" destId="{E71E8AE7-FF15-44F9-B5CD-DAEC26500181}" srcOrd="6" destOrd="0" parTransId="{29A1A266-A338-4D40-B965-CEF91689A732}" sibTransId="{EB17C167-AC3B-41AC-AAA5-DC7ED51ACAD0}"/>
    <dgm:cxn modelId="{739E3EB5-34AB-4A4C-866C-DC8CDFC8B555}" type="presOf" srcId="{821B7F67-19A1-A54C-9A07-FFFA695E93F1}" destId="{315A76DA-C8F1-0A4E-88D5-8C904D74ACFB}" srcOrd="0" destOrd="0" presId="urn:microsoft.com/office/officeart/2008/layout/VerticalCurvedList"/>
    <dgm:cxn modelId="{1B5096D7-860B-6B40-9BE0-C037D80ADA89}" type="presOf" srcId="{FE0AA943-8F05-7742-8E6D-46DBD9D7175E}" destId="{4149C6C4-94DE-8A41-A87F-883900818C69}" srcOrd="0" destOrd="0" presId="urn:microsoft.com/office/officeart/2008/layout/VerticalCurvedList"/>
    <dgm:cxn modelId="{079B66DC-2614-4C73-BA9C-3438E09CEBC7}" type="presOf" srcId="{BA98134B-60A1-4F26-A7CB-8467F9F97642}" destId="{B2A9F47D-D1E9-416D-80C3-BDDB9110BD4F}" srcOrd="0" destOrd="0" presId="urn:microsoft.com/office/officeart/2008/layout/VerticalCurvedList"/>
    <dgm:cxn modelId="{4333CEE2-3BFA-45A8-96B4-EE8A526A6570}" type="presOf" srcId="{5343F06D-5950-4BA4-89F3-CC5F904F7977}" destId="{585518D8-D76D-4DE8-AEF0-5FE0A693D852}" srcOrd="0" destOrd="0" presId="urn:microsoft.com/office/officeart/2008/layout/VerticalCurvedList"/>
    <dgm:cxn modelId="{90AA28EA-B904-9641-97FB-7157150FB0D8}" type="presOf" srcId="{9A8571EF-01AF-254F-AE01-CAFBD7A4B38E}" destId="{C48A9B0C-E6BC-6441-8F5B-2DBDDBDE2495}" srcOrd="0" destOrd="0" presId="urn:microsoft.com/office/officeart/2008/layout/VerticalCurvedList"/>
    <dgm:cxn modelId="{536647ED-3EFD-1D4F-BC80-A12E5E1E4A97}" type="presOf" srcId="{E71E8AE7-FF15-44F9-B5CD-DAEC26500181}" destId="{84B149B1-E4EB-D045-95A1-61537D0C5AE4}" srcOrd="0" destOrd="0" presId="urn:microsoft.com/office/officeart/2008/layout/VerticalCurvedList"/>
    <dgm:cxn modelId="{8B9EEFFF-8895-4DDE-991A-56367C32EC28}" srcId="{BA98134B-60A1-4F26-A7CB-8467F9F97642}" destId="{449AF134-6499-4400-BEA4-63459487CA84}" srcOrd="5" destOrd="0" parTransId="{A774E55C-DC1D-4EE3-A997-6A3D3117E2FE}" sibTransId="{0871AB1F-A836-4475-B141-E24862DED8D0}"/>
    <dgm:cxn modelId="{20086FF3-03ED-4BED-8AAC-8DCE2D1487D0}" type="presParOf" srcId="{B2A9F47D-D1E9-416D-80C3-BDDB9110BD4F}" destId="{FB9753EE-2A6A-4D6C-9E8A-66C23339591D}" srcOrd="0" destOrd="0" presId="urn:microsoft.com/office/officeart/2008/layout/VerticalCurvedList"/>
    <dgm:cxn modelId="{84BA260E-6619-42B9-9345-F32789E58AA8}" type="presParOf" srcId="{FB9753EE-2A6A-4D6C-9E8A-66C23339591D}" destId="{56F301E7-95A3-41C7-BF57-409F69B21DDD}" srcOrd="0" destOrd="0" presId="urn:microsoft.com/office/officeart/2008/layout/VerticalCurvedList"/>
    <dgm:cxn modelId="{30BA1458-03FA-4C62-81F4-FFC589EBE3D7}" type="presParOf" srcId="{56F301E7-95A3-41C7-BF57-409F69B21DDD}" destId="{FBA0292D-2161-415C-957D-C14086D18540}" srcOrd="0" destOrd="0" presId="urn:microsoft.com/office/officeart/2008/layout/VerticalCurvedList"/>
    <dgm:cxn modelId="{971EED21-7388-4E36-B772-C9A69E612514}" type="presParOf" srcId="{56F301E7-95A3-41C7-BF57-409F69B21DDD}" destId="{9F81315D-EF7A-41E5-98DA-299F6ED41334}" srcOrd="1" destOrd="0" presId="urn:microsoft.com/office/officeart/2008/layout/VerticalCurvedList"/>
    <dgm:cxn modelId="{613C5048-43B7-4E62-9A42-C1A300CC804B}" type="presParOf" srcId="{56F301E7-95A3-41C7-BF57-409F69B21DDD}" destId="{A6E26CA2-3F72-421C-AE89-F3209DFDF95B}" srcOrd="2" destOrd="0" presId="urn:microsoft.com/office/officeart/2008/layout/VerticalCurvedList"/>
    <dgm:cxn modelId="{8E87CA17-BD8E-4D61-AC47-79B7D1F2BCAF}" type="presParOf" srcId="{56F301E7-95A3-41C7-BF57-409F69B21DDD}" destId="{49A7C1FA-EADE-4D37-8AD7-65B6EE5DA1C2}" srcOrd="3" destOrd="0" presId="urn:microsoft.com/office/officeart/2008/layout/VerticalCurvedList"/>
    <dgm:cxn modelId="{6C4E0ECA-A55E-4277-B098-E11EACF55244}" type="presParOf" srcId="{FB9753EE-2A6A-4D6C-9E8A-66C23339591D}" destId="{585518D8-D76D-4DE8-AEF0-5FE0A693D852}" srcOrd="1" destOrd="0" presId="urn:microsoft.com/office/officeart/2008/layout/VerticalCurvedList"/>
    <dgm:cxn modelId="{EAE72AEE-BD34-4D8B-81DF-D4725B98C319}" type="presParOf" srcId="{FB9753EE-2A6A-4D6C-9E8A-66C23339591D}" destId="{C3B208BC-091E-426B-801B-28BFE8A6387E}" srcOrd="2" destOrd="0" presId="urn:microsoft.com/office/officeart/2008/layout/VerticalCurvedList"/>
    <dgm:cxn modelId="{368EA77B-6693-4A26-A303-A177461DA803}" type="presParOf" srcId="{C3B208BC-091E-426B-801B-28BFE8A6387E}" destId="{2A3FDAED-8A61-4FA3-9DEC-4352F0A75BA7}" srcOrd="0" destOrd="0" presId="urn:microsoft.com/office/officeart/2008/layout/VerticalCurvedList"/>
    <dgm:cxn modelId="{5BF454F8-32A7-DF4F-ADB9-960DF8ED8DCA}" type="presParOf" srcId="{FB9753EE-2A6A-4D6C-9E8A-66C23339591D}" destId="{C48A9B0C-E6BC-6441-8F5B-2DBDDBDE2495}" srcOrd="3" destOrd="0" presId="urn:microsoft.com/office/officeart/2008/layout/VerticalCurvedList"/>
    <dgm:cxn modelId="{7F553879-EB9C-254F-B71C-661B98A31050}" type="presParOf" srcId="{FB9753EE-2A6A-4D6C-9E8A-66C23339591D}" destId="{784272B8-77CA-0A4D-AC92-1F71D75B7C87}" srcOrd="4" destOrd="0" presId="urn:microsoft.com/office/officeart/2008/layout/VerticalCurvedList"/>
    <dgm:cxn modelId="{6D439A07-552A-6745-93EB-ED6CB103E568}" type="presParOf" srcId="{784272B8-77CA-0A4D-AC92-1F71D75B7C87}" destId="{48D97CAF-CAA7-4640-AF1F-97FBB0BCC47D}" srcOrd="0" destOrd="0" presId="urn:microsoft.com/office/officeart/2008/layout/VerticalCurvedList"/>
    <dgm:cxn modelId="{28B0B68B-2F25-BA45-BC07-8F5C70977453}" type="presParOf" srcId="{FB9753EE-2A6A-4D6C-9E8A-66C23339591D}" destId="{880FE3E2-FACE-E740-9D75-90726431597E}" srcOrd="5" destOrd="0" presId="urn:microsoft.com/office/officeart/2008/layout/VerticalCurvedList"/>
    <dgm:cxn modelId="{3D1A09F7-73E6-CD48-9E27-7956E35F5A99}" type="presParOf" srcId="{FB9753EE-2A6A-4D6C-9E8A-66C23339591D}" destId="{CF5C3EEE-5BE0-B140-A845-75DBECD0F3B0}" srcOrd="6" destOrd="0" presId="urn:microsoft.com/office/officeart/2008/layout/VerticalCurvedList"/>
    <dgm:cxn modelId="{5E78299D-DC38-3D49-9DD3-A8B61E45068F}" type="presParOf" srcId="{CF5C3EEE-5BE0-B140-A845-75DBECD0F3B0}" destId="{5F7ABC68-34B7-4F7C-A8EA-1B8372F16288}" srcOrd="0" destOrd="0" presId="urn:microsoft.com/office/officeart/2008/layout/VerticalCurvedList"/>
    <dgm:cxn modelId="{107F1D11-DC92-B340-B360-480D35312263}" type="presParOf" srcId="{FB9753EE-2A6A-4D6C-9E8A-66C23339591D}" destId="{315A76DA-C8F1-0A4E-88D5-8C904D74ACFB}" srcOrd="7" destOrd="0" presId="urn:microsoft.com/office/officeart/2008/layout/VerticalCurvedList"/>
    <dgm:cxn modelId="{C639E782-2FB6-EE4D-B63C-B194AD2D5064}" type="presParOf" srcId="{FB9753EE-2A6A-4D6C-9E8A-66C23339591D}" destId="{943F0137-49EB-9C49-9886-70DE491DD529}" srcOrd="8" destOrd="0" presId="urn:microsoft.com/office/officeart/2008/layout/VerticalCurvedList"/>
    <dgm:cxn modelId="{0A2FB358-3713-5A4A-9E79-CAA0EA23226B}" type="presParOf" srcId="{943F0137-49EB-9C49-9886-70DE491DD529}" destId="{9FD94A1C-5708-144C-A7F4-7311EB0E2DC5}" srcOrd="0" destOrd="0" presId="urn:microsoft.com/office/officeart/2008/layout/VerticalCurvedList"/>
    <dgm:cxn modelId="{6353D811-0E00-2646-AEBB-E116CF317D9B}" type="presParOf" srcId="{FB9753EE-2A6A-4D6C-9E8A-66C23339591D}" destId="{4149C6C4-94DE-8A41-A87F-883900818C69}" srcOrd="9" destOrd="0" presId="urn:microsoft.com/office/officeart/2008/layout/VerticalCurvedList"/>
    <dgm:cxn modelId="{85E18EC4-4E1A-E04A-8713-3F0D6E482268}" type="presParOf" srcId="{FB9753EE-2A6A-4D6C-9E8A-66C23339591D}" destId="{0644A6E0-5618-3342-B1DD-01A56B101C44}" srcOrd="10" destOrd="0" presId="urn:microsoft.com/office/officeart/2008/layout/VerticalCurvedList"/>
    <dgm:cxn modelId="{EAC25359-93BA-BD49-B2B8-9CC36D3B568E}" type="presParOf" srcId="{0644A6E0-5618-3342-B1DD-01A56B101C44}" destId="{F68F6C9F-342A-2F47-B746-8F49F33083B9}" srcOrd="0" destOrd="0" presId="urn:microsoft.com/office/officeart/2008/layout/VerticalCurvedList"/>
    <dgm:cxn modelId="{ACCB98F3-6E36-2946-BC78-264AFB3632B3}" type="presParOf" srcId="{FB9753EE-2A6A-4D6C-9E8A-66C23339591D}" destId="{BA2AAC19-E2EE-7543-956A-267DC027282C}" srcOrd="11" destOrd="0" presId="urn:microsoft.com/office/officeart/2008/layout/VerticalCurvedList"/>
    <dgm:cxn modelId="{8DE3F4FD-0405-F04F-A43C-96AC1DFF5F66}" type="presParOf" srcId="{FB9753EE-2A6A-4D6C-9E8A-66C23339591D}" destId="{7EF726ED-9971-9246-9C2B-38472633D6AE}" srcOrd="12" destOrd="0" presId="urn:microsoft.com/office/officeart/2008/layout/VerticalCurvedList"/>
    <dgm:cxn modelId="{74C64A78-C21F-AD41-92E9-43228E0F0511}" type="presParOf" srcId="{7EF726ED-9971-9246-9C2B-38472633D6AE}" destId="{269A9EFD-D1C2-4ACA-9462-E4BEFB95B809}" srcOrd="0" destOrd="0" presId="urn:microsoft.com/office/officeart/2008/layout/VerticalCurvedList"/>
    <dgm:cxn modelId="{C9620A94-6DCC-1244-B18D-8B471563CCA4}" type="presParOf" srcId="{FB9753EE-2A6A-4D6C-9E8A-66C23339591D}" destId="{84B149B1-E4EB-D045-95A1-61537D0C5AE4}" srcOrd="13" destOrd="0" presId="urn:microsoft.com/office/officeart/2008/layout/VerticalCurvedList"/>
    <dgm:cxn modelId="{8E8A73F2-95A2-464F-80E5-8897ECFEF64E}" type="presParOf" srcId="{FB9753EE-2A6A-4D6C-9E8A-66C23339591D}" destId="{2907BB95-FF26-B349-9CC2-5211B8ED5342}" srcOrd="14" destOrd="0" presId="urn:microsoft.com/office/officeart/2008/layout/VerticalCurvedList"/>
    <dgm:cxn modelId="{1ADA8569-EA93-DD4A-98BA-5BC4B2CD7CC1}" type="presParOf" srcId="{2907BB95-FF26-B349-9CC2-5211B8ED5342}" destId="{E01DFDF0-91C6-443F-ABC1-D89350DFE3E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1315D-EF7A-41E5-98DA-299F6ED41334}">
      <dsp:nvSpPr>
        <dsp:cNvPr id="0" name=""/>
        <dsp:cNvSpPr/>
      </dsp:nvSpPr>
      <dsp:spPr>
        <a:xfrm>
          <a:off x="-5787010" y="-886260"/>
          <a:ext cx="6893804" cy="6893804"/>
        </a:xfrm>
        <a:prstGeom prst="blockArc">
          <a:avLst>
            <a:gd name="adj1" fmla="val 18900000"/>
            <a:gd name="adj2" fmla="val 2700000"/>
            <a:gd name="adj3" fmla="val 313"/>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5518D8-D76D-4DE8-AEF0-5FE0A693D852}">
      <dsp:nvSpPr>
        <dsp:cNvPr id="0" name=""/>
        <dsp:cNvSpPr/>
      </dsp:nvSpPr>
      <dsp:spPr>
        <a:xfrm>
          <a:off x="359258" y="232813"/>
          <a:ext cx="7801972" cy="465422"/>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69429"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err="1">
              <a:latin typeface="Times New Roman" panose="02020603050405020304" pitchFamily="18" charset="0"/>
              <a:cs typeface="Times New Roman" panose="02020603050405020304" pitchFamily="18" charset="0"/>
            </a:rPr>
            <a:t>Giới</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thiệu</a:t>
          </a:r>
          <a:endParaRPr lang="vi-VN" sz="2600" kern="1200" dirty="0">
            <a:latin typeface="Times New Roman" panose="02020603050405020304" pitchFamily="18" charset="0"/>
            <a:cs typeface="Times New Roman" panose="02020603050405020304" pitchFamily="18" charset="0"/>
          </a:endParaRPr>
        </a:p>
      </dsp:txBody>
      <dsp:txXfrm>
        <a:off x="359258" y="232813"/>
        <a:ext cx="7801972" cy="465422"/>
      </dsp:txXfrm>
    </dsp:sp>
    <dsp:sp modelId="{2A3FDAED-8A61-4FA3-9DEC-4352F0A75BA7}">
      <dsp:nvSpPr>
        <dsp:cNvPr id="0" name=""/>
        <dsp:cNvSpPr/>
      </dsp:nvSpPr>
      <dsp:spPr>
        <a:xfrm>
          <a:off x="68369" y="174635"/>
          <a:ext cx="581777" cy="581777"/>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8A9B0C-E6BC-6441-8F5B-2DBDDBDE2495}">
      <dsp:nvSpPr>
        <dsp:cNvPr id="0" name=""/>
        <dsp:cNvSpPr/>
      </dsp:nvSpPr>
      <dsp:spPr>
        <a:xfrm>
          <a:off x="780739" y="931356"/>
          <a:ext cx="7380491" cy="465422"/>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69429"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err="1">
              <a:latin typeface="Times New Roman" panose="02020603050405020304" pitchFamily="18" charset="0"/>
              <a:cs typeface="Times New Roman" panose="02020603050405020304" pitchFamily="18" charset="0"/>
            </a:rPr>
            <a:t>Cơ</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sở</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dữ</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liệu</a:t>
          </a:r>
          <a:endParaRPr lang="en-US" sz="2600" kern="1200" dirty="0">
            <a:latin typeface="Times New Roman" panose="02020603050405020304" pitchFamily="18" charset="0"/>
            <a:cs typeface="Times New Roman" panose="02020603050405020304" pitchFamily="18" charset="0"/>
          </a:endParaRPr>
        </a:p>
      </dsp:txBody>
      <dsp:txXfrm>
        <a:off x="780739" y="931356"/>
        <a:ext cx="7380491" cy="465422"/>
      </dsp:txXfrm>
    </dsp:sp>
    <dsp:sp modelId="{48D97CAF-CAA7-4640-AF1F-97FBB0BCC47D}">
      <dsp:nvSpPr>
        <dsp:cNvPr id="0" name=""/>
        <dsp:cNvSpPr/>
      </dsp:nvSpPr>
      <dsp:spPr>
        <a:xfrm>
          <a:off x="489850" y="873178"/>
          <a:ext cx="581777" cy="58177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0FE3E2-FACE-E740-9D75-90726431597E}">
      <dsp:nvSpPr>
        <dsp:cNvPr id="0" name=""/>
        <dsp:cNvSpPr/>
      </dsp:nvSpPr>
      <dsp:spPr>
        <a:xfrm>
          <a:off x="1011709" y="1629387"/>
          <a:ext cx="7149521" cy="465422"/>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69429"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err="1">
              <a:latin typeface="Times New Roman" panose="02020603050405020304" pitchFamily="18" charset="0"/>
              <a:cs typeface="Times New Roman" panose="02020603050405020304" pitchFamily="18" charset="0"/>
            </a:rPr>
            <a:t>Công</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trình</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nghiên</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cứu</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liên</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quan</a:t>
          </a:r>
          <a:endParaRPr lang="en-US" sz="2600" kern="1200" dirty="0">
            <a:latin typeface="Times New Roman" panose="02020603050405020304" pitchFamily="18" charset="0"/>
            <a:cs typeface="Times New Roman" panose="02020603050405020304" pitchFamily="18" charset="0"/>
          </a:endParaRPr>
        </a:p>
      </dsp:txBody>
      <dsp:txXfrm>
        <a:off x="1011709" y="1629387"/>
        <a:ext cx="7149521" cy="465422"/>
      </dsp:txXfrm>
    </dsp:sp>
    <dsp:sp modelId="{5F7ABC68-34B7-4F7C-A8EA-1B8372F16288}">
      <dsp:nvSpPr>
        <dsp:cNvPr id="0" name=""/>
        <dsp:cNvSpPr/>
      </dsp:nvSpPr>
      <dsp:spPr>
        <a:xfrm>
          <a:off x="720820" y="1571209"/>
          <a:ext cx="581777" cy="581777"/>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5A76DA-C8F1-0A4E-88D5-8C904D74ACFB}">
      <dsp:nvSpPr>
        <dsp:cNvPr id="0" name=""/>
        <dsp:cNvSpPr/>
      </dsp:nvSpPr>
      <dsp:spPr>
        <a:xfrm>
          <a:off x="1085455" y="2327930"/>
          <a:ext cx="7075774" cy="465422"/>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69429"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err="1">
              <a:latin typeface="Times New Roman" panose="02020603050405020304" pitchFamily="18" charset="0"/>
              <a:cs typeface="Times New Roman" panose="02020603050405020304" pitchFamily="18" charset="0"/>
            </a:rPr>
            <a:t>Cơ</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sở</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lý</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thuyết</a:t>
          </a:r>
          <a:endParaRPr lang="en-US" sz="2600" kern="1200" dirty="0">
            <a:latin typeface="Times New Roman" panose="02020603050405020304" pitchFamily="18" charset="0"/>
            <a:cs typeface="Times New Roman" panose="02020603050405020304" pitchFamily="18" charset="0"/>
          </a:endParaRPr>
        </a:p>
      </dsp:txBody>
      <dsp:txXfrm>
        <a:off x="1085455" y="2327930"/>
        <a:ext cx="7075774" cy="465422"/>
      </dsp:txXfrm>
    </dsp:sp>
    <dsp:sp modelId="{9FD94A1C-5708-144C-A7F4-7311EB0E2DC5}">
      <dsp:nvSpPr>
        <dsp:cNvPr id="0" name=""/>
        <dsp:cNvSpPr/>
      </dsp:nvSpPr>
      <dsp:spPr>
        <a:xfrm>
          <a:off x="794567" y="2269752"/>
          <a:ext cx="581777" cy="581777"/>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49C6C4-94DE-8A41-A87F-883900818C69}">
      <dsp:nvSpPr>
        <dsp:cNvPr id="0" name=""/>
        <dsp:cNvSpPr/>
      </dsp:nvSpPr>
      <dsp:spPr>
        <a:xfrm>
          <a:off x="1011709" y="3026473"/>
          <a:ext cx="7149521" cy="465422"/>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69429"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err="1">
              <a:latin typeface="Times New Roman" panose="02020603050405020304" pitchFamily="18" charset="0"/>
              <a:cs typeface="Times New Roman" panose="02020603050405020304" pitchFamily="18" charset="0"/>
            </a:rPr>
            <a:t>Mô</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hình</a:t>
          </a:r>
          <a:endParaRPr lang="en-US" sz="2600" kern="1200" dirty="0">
            <a:latin typeface="Times New Roman" panose="02020603050405020304" pitchFamily="18" charset="0"/>
            <a:cs typeface="Times New Roman" panose="02020603050405020304" pitchFamily="18" charset="0"/>
          </a:endParaRPr>
        </a:p>
      </dsp:txBody>
      <dsp:txXfrm>
        <a:off x="1011709" y="3026473"/>
        <a:ext cx="7149521" cy="465422"/>
      </dsp:txXfrm>
    </dsp:sp>
    <dsp:sp modelId="{F68F6C9F-342A-2F47-B746-8F49F33083B9}">
      <dsp:nvSpPr>
        <dsp:cNvPr id="0" name=""/>
        <dsp:cNvSpPr/>
      </dsp:nvSpPr>
      <dsp:spPr>
        <a:xfrm>
          <a:off x="720820" y="2968295"/>
          <a:ext cx="581777" cy="581777"/>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2AAC19-E2EE-7543-956A-267DC027282C}">
      <dsp:nvSpPr>
        <dsp:cNvPr id="0" name=""/>
        <dsp:cNvSpPr/>
      </dsp:nvSpPr>
      <dsp:spPr>
        <a:xfrm>
          <a:off x="780739" y="3724504"/>
          <a:ext cx="7380491" cy="465422"/>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69429"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err="1">
              <a:latin typeface="Times New Roman" panose="02020603050405020304" pitchFamily="18" charset="0"/>
              <a:cs typeface="Times New Roman" panose="02020603050405020304" pitchFamily="18" charset="0"/>
            </a:rPr>
            <a:t>Kết</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quả</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thực</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nghiệm</a:t>
          </a:r>
          <a:endParaRPr lang="en-US" sz="2600" kern="1200" dirty="0">
            <a:latin typeface="Times New Roman" panose="02020603050405020304" pitchFamily="18" charset="0"/>
            <a:cs typeface="Times New Roman" panose="02020603050405020304" pitchFamily="18" charset="0"/>
          </a:endParaRPr>
        </a:p>
      </dsp:txBody>
      <dsp:txXfrm>
        <a:off x="780739" y="3724504"/>
        <a:ext cx="7380491" cy="465422"/>
      </dsp:txXfrm>
    </dsp:sp>
    <dsp:sp modelId="{269A9EFD-D1C2-4ACA-9462-E4BEFB95B809}">
      <dsp:nvSpPr>
        <dsp:cNvPr id="0" name=""/>
        <dsp:cNvSpPr/>
      </dsp:nvSpPr>
      <dsp:spPr>
        <a:xfrm>
          <a:off x="489850" y="3666326"/>
          <a:ext cx="581777" cy="581777"/>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B149B1-E4EB-D045-95A1-61537D0C5AE4}">
      <dsp:nvSpPr>
        <dsp:cNvPr id="0" name=""/>
        <dsp:cNvSpPr/>
      </dsp:nvSpPr>
      <dsp:spPr>
        <a:xfrm>
          <a:off x="359258" y="4423047"/>
          <a:ext cx="7801972" cy="465422"/>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69429"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err="1">
              <a:latin typeface="Times New Roman" panose="02020603050405020304" pitchFamily="18" charset="0"/>
              <a:cs typeface="Times New Roman" panose="02020603050405020304" pitchFamily="18" charset="0"/>
            </a:rPr>
            <a:t>Tổng</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kết</a:t>
          </a:r>
          <a:endParaRPr lang="en-US" sz="2600" kern="1200" dirty="0">
            <a:latin typeface="Times New Roman" panose="02020603050405020304" pitchFamily="18" charset="0"/>
            <a:cs typeface="Times New Roman" panose="02020603050405020304" pitchFamily="18" charset="0"/>
          </a:endParaRPr>
        </a:p>
      </dsp:txBody>
      <dsp:txXfrm>
        <a:off x="359258" y="4423047"/>
        <a:ext cx="7801972" cy="465422"/>
      </dsp:txXfrm>
    </dsp:sp>
    <dsp:sp modelId="{E01DFDF0-91C6-443F-ABC1-D89350DFE3E7}">
      <dsp:nvSpPr>
        <dsp:cNvPr id="0" name=""/>
        <dsp:cNvSpPr/>
      </dsp:nvSpPr>
      <dsp:spPr>
        <a:xfrm>
          <a:off x="68369" y="4364869"/>
          <a:ext cx="581777" cy="581777"/>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C7765A-14CA-45B7-BE00-229806C1F44D}" type="datetimeFigureOut">
              <a:rPr lang="en-US" smtClean="0"/>
              <a:t>11/9/19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1F9CCF-B563-4907-9568-EFEA5C456742}" type="slidenum">
              <a:rPr lang="en-US" smtClean="0"/>
              <a:t>‹#›</a:t>
            </a:fld>
            <a:endParaRPr lang="en-US"/>
          </a:p>
        </p:txBody>
      </p:sp>
    </p:spTree>
    <p:extLst>
      <p:ext uri="{BB962C8B-B14F-4D97-AF65-F5344CB8AC3E}">
        <p14:creationId xmlns:p14="http://schemas.microsoft.com/office/powerpoint/2010/main" val="776624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1F9CCF-B563-4907-9568-EFEA5C456742}" type="slidenum">
              <a:rPr lang="en-US" smtClean="0"/>
              <a:t>1</a:t>
            </a:fld>
            <a:endParaRPr lang="en-US"/>
          </a:p>
        </p:txBody>
      </p:sp>
    </p:spTree>
    <p:extLst>
      <p:ext uri="{BB962C8B-B14F-4D97-AF65-F5344CB8AC3E}">
        <p14:creationId xmlns:p14="http://schemas.microsoft.com/office/powerpoint/2010/main" val="2550826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en-US"/>
              <a:t>Tích chập (</a:t>
            </a:r>
            <a:r>
              <a:rPr lang="en-US" i="1"/>
              <a:t>Convolutional</a:t>
            </a:r>
            <a:r>
              <a:rPr lang="en-US"/>
              <a:t>): lớp tích chập bao gồm các noron nhận đầu vào từ một thành phần của lớp trước đó, trọng số cho mỗi thành phần này là như nhau. Vì thế, lớp tích chập là một chập hình ảnh của lớp trước, trong đó trọng số xác định các bộ lọc chập. Có thể có nhiều lưới ở mỗi lớp tích chập, mỗi lưới nhận đầu vào từ các lưới ở lớp trước và sử dụng các bộ lọc có khả năng khác nhau.</a:t>
            </a:r>
          </a:p>
          <a:p>
            <a:pPr algn="just"/>
            <a:r>
              <a:rPr lang="en-US"/>
              <a:t>Max-Pooling: Sau mỗi lớp tích chập, sẽ có một lớp tổng hợp. Các lớp tổng hợp là subsamples để sản xuất một đầu ra duy nhất từ khối đó. Có rất nhiều cách để tổng hợp, chẳng hạn như lấy trung bình hoặc cực đại, hoặc một sự kết hợp tuyến tính đòi hỏi việc học của noron trong khối. Lớp tổng hợp sẽ luôn luôn là lớp max-pooling.</a:t>
            </a:r>
          </a:p>
          <a:p>
            <a:pPr algn="just"/>
            <a:r>
              <a:rPr lang="en-US"/>
              <a:t>Fulled-Connected: Cuối cùng, sau một vài lớp tích chập và max-pooling, những lý luận cấp cao trong các mạng noron được thực hiện thông qua các lớp kết nối đầy đủ. Một lớp kết nối đầy đủ nắm giữ tất cả các tế bào noron trong các lớp trước đó và kết nối nó tới mọi noron duy nhất nó có.</a:t>
            </a:r>
          </a:p>
          <a:p>
            <a:endParaRPr lang="en-US"/>
          </a:p>
        </p:txBody>
      </p:sp>
      <p:sp>
        <p:nvSpPr>
          <p:cNvPr id="4" name="Slide Number Placeholder 3"/>
          <p:cNvSpPr>
            <a:spLocks noGrp="1"/>
          </p:cNvSpPr>
          <p:nvPr>
            <p:ph type="sldNum" sz="quarter" idx="10"/>
          </p:nvPr>
        </p:nvSpPr>
        <p:spPr/>
        <p:txBody>
          <a:bodyPr/>
          <a:lstStyle/>
          <a:p>
            <a:fld id="{661F9CCF-B563-4907-9568-EFEA5C456742}" type="slidenum">
              <a:rPr lang="en-US" smtClean="0"/>
              <a:t>15</a:t>
            </a:fld>
            <a:endParaRPr lang="en-US"/>
          </a:p>
        </p:txBody>
      </p:sp>
    </p:spTree>
    <p:extLst>
      <p:ext uri="{BB962C8B-B14F-4D97-AF65-F5344CB8AC3E}">
        <p14:creationId xmlns:p14="http://schemas.microsoft.com/office/powerpoint/2010/main" val="2480592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a:t>
            </a:r>
            <a:r>
              <a:rPr lang="vi-VN" sz="1200" b="0" i="0" kern="1200" dirty="0">
                <a:solidFill>
                  <a:schemeClr val="tx1"/>
                </a:solidFill>
                <a:effectLst/>
                <a:latin typeface="+mn-lt"/>
                <a:ea typeface="+mn-ea"/>
                <a:cs typeface="+mn-cs"/>
              </a:rPr>
              <a:t>rên thực tế gradients thường sẽ có giá trị nhỏ dần khi đi xuống các layer thấp hơn. Kết quả là các cập nhật thực hiện bởi Gradient Descent không làm thay đổi nhiều weights của các layer đó, khiến chúng không thể hội tụ và DNN sẽ không thu được kết quả tốt. Hiện tượng này được gọi là </a:t>
            </a:r>
            <a:r>
              <a:rPr lang="vi-VN" sz="1200" b="1" i="0" kern="1200" dirty="0">
                <a:solidFill>
                  <a:schemeClr val="tx1"/>
                </a:solidFill>
                <a:effectLst/>
                <a:latin typeface="+mn-lt"/>
                <a:ea typeface="+mn-ea"/>
                <a:cs typeface="+mn-cs"/>
              </a:rPr>
              <a:t>Vanishing Gradients</a:t>
            </a:r>
            <a:r>
              <a:rPr lang="vi-VN"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Trong nhiều trường hợp khác, gradients có thể có giá trị lớn hơn trong quá trình backpropagation, khiến một số layers có giá trị cập nhật cho weights quá lớn khiến chúng phân kỳ (phân rã), tất nhiên DNN cũng sẽ không có kết quả như mong muốn. Hiện tượng này được gọi là </a:t>
            </a:r>
            <a:r>
              <a:rPr lang="vi-VN" sz="1200" b="1" i="0" kern="1200" dirty="0">
                <a:solidFill>
                  <a:schemeClr val="tx1"/>
                </a:solidFill>
                <a:effectLst/>
                <a:latin typeface="+mn-lt"/>
                <a:ea typeface="+mn-ea"/>
                <a:cs typeface="+mn-cs"/>
              </a:rPr>
              <a:t>Exploding Gradients</a:t>
            </a:r>
            <a:r>
              <a:rPr lang="vi-VN" sz="1200" b="0" i="0" kern="1200" dirty="0">
                <a:solidFill>
                  <a:schemeClr val="tx1"/>
                </a:solidFill>
                <a:effectLst/>
                <a:latin typeface="+mn-lt"/>
                <a:ea typeface="+mn-ea"/>
                <a:cs typeface="+mn-cs"/>
              </a:rPr>
              <a:t>, và thường gặp khi sử dụng Recurrent Neural Networks (RNNs).</a:t>
            </a:r>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16</a:t>
            </a:fld>
            <a:endParaRPr lang="en-US"/>
          </a:p>
        </p:txBody>
      </p:sp>
    </p:spTree>
    <p:extLst>
      <p:ext uri="{BB962C8B-B14F-4D97-AF65-F5344CB8AC3E}">
        <p14:creationId xmlns:p14="http://schemas.microsoft.com/office/powerpoint/2010/main" val="2803307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17</a:t>
            </a:fld>
            <a:endParaRPr lang="en-US"/>
          </a:p>
        </p:txBody>
      </p:sp>
    </p:spTree>
    <p:extLst>
      <p:ext uri="{BB962C8B-B14F-4D97-AF65-F5344CB8AC3E}">
        <p14:creationId xmlns:p14="http://schemas.microsoft.com/office/powerpoint/2010/main" val="1293145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Lỗi </a:t>
            </a:r>
            <a:r>
              <a:rPr lang="en-US" dirty="0" err="1"/>
              <a:t>huấn</a:t>
            </a:r>
            <a:r>
              <a:rPr lang="en-US" baseline="0" dirty="0"/>
              <a:t> </a:t>
            </a:r>
            <a:r>
              <a:rPr lang="en-US" baseline="0" dirty="0" err="1"/>
              <a:t>luyện</a:t>
            </a:r>
            <a:r>
              <a:rPr lang="en-US" baseline="0" dirty="0"/>
              <a:t> </a:t>
            </a:r>
            <a:r>
              <a:rPr lang="vi-VN" dirty="0"/>
              <a:t>(trái) và lỗi kiểm tra (phải) trên CIFAR-10 với các mạng mạng đơn giản 20 lớp và 56 lớp. </a:t>
            </a:r>
            <a:endParaRPr lang="en-US" dirty="0"/>
          </a:p>
          <a:p>
            <a:r>
              <a:rPr lang="vi-VN" dirty="0"/>
              <a:t>Mạng sâu hơn có lỗi </a:t>
            </a:r>
            <a:r>
              <a:rPr lang="en-US" dirty="0" err="1"/>
              <a:t>huấn</a:t>
            </a:r>
            <a:r>
              <a:rPr lang="en-US" baseline="0" dirty="0"/>
              <a:t> </a:t>
            </a:r>
            <a:r>
              <a:rPr lang="en-US" baseline="0" dirty="0" err="1"/>
              <a:t>luyện</a:t>
            </a:r>
            <a:r>
              <a:rPr lang="en-US" baseline="0" dirty="0"/>
              <a:t> </a:t>
            </a:r>
            <a:r>
              <a:rPr lang="vi-VN" dirty="0"/>
              <a:t>cao hơn, và </a:t>
            </a:r>
            <a:r>
              <a:rPr lang="en-US" dirty="0" err="1"/>
              <a:t>cả</a:t>
            </a:r>
            <a:r>
              <a:rPr lang="en-US" baseline="0" dirty="0"/>
              <a:t> </a:t>
            </a:r>
            <a:r>
              <a:rPr lang="en-US" baseline="0" dirty="0" err="1"/>
              <a:t>lỗi</a:t>
            </a:r>
            <a:r>
              <a:rPr lang="en-US" baseline="0" dirty="0"/>
              <a:t> </a:t>
            </a:r>
            <a:r>
              <a:rPr lang="en-US" baseline="0" dirty="0" err="1"/>
              <a:t>kiểm</a:t>
            </a:r>
            <a:r>
              <a:rPr lang="en-US" baseline="0" dirty="0"/>
              <a:t> </a:t>
            </a:r>
            <a:r>
              <a:rPr lang="en-US" baseline="0" dirty="0" err="1"/>
              <a:t>tra</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18</a:t>
            </a:fld>
            <a:endParaRPr lang="en-US"/>
          </a:p>
        </p:txBody>
      </p:sp>
    </p:spTree>
    <p:extLst>
      <p:ext uri="{BB962C8B-B14F-4D97-AF65-F5344CB8AC3E}">
        <p14:creationId xmlns:p14="http://schemas.microsoft.com/office/powerpoint/2010/main" val="2576697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err="1"/>
                  <a:t>Ví</a:t>
                </a:r>
                <a:r>
                  <a:rPr lang="en-US" baseline="0" dirty="0"/>
                  <a:t> </a:t>
                </a:r>
                <a:r>
                  <a:rPr lang="en-US" baseline="0" dirty="0" err="1"/>
                  <a:t>dụ</a:t>
                </a:r>
                <a:r>
                  <a:rPr lang="en-US" baseline="0" dirty="0"/>
                  <a:t> </a:t>
                </a:r>
                <a:r>
                  <a:rPr lang="en-US" baseline="0" dirty="0" err="1"/>
                  <a:t>về</a:t>
                </a:r>
                <a:r>
                  <a:rPr lang="en-US" baseline="0" dirty="0"/>
                  <a:t> </a:t>
                </a:r>
                <a:r>
                  <a:rPr lang="en-US" baseline="0" dirty="0" err="1"/>
                  <a:t>một</a:t>
                </a:r>
                <a:r>
                  <a:rPr lang="en-US" baseline="0" dirty="0"/>
                  <a:t> building block</a:t>
                </a:r>
              </a:p>
              <a:p>
                <a:endParaRPr lang="en-US" baseline="0" dirty="0"/>
              </a:p>
              <a:p>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F =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𝑊</m:t>
                        </m:r>
                      </m:e>
                      <m:sub>
                        <m:r>
                          <a:rPr lang="en-US" sz="1200" kern="1200">
                            <a:solidFill>
                              <a:schemeClr val="tx1"/>
                            </a:solidFill>
                            <a:effectLst/>
                            <a:latin typeface="Cambria Math" panose="02040503050406030204" pitchFamily="18" charset="0"/>
                            <a:ea typeface="+mn-ea"/>
                            <a:cs typeface="+mn-cs"/>
                          </a:rPr>
                          <m:t>2</m:t>
                        </m:r>
                        <m:r>
                          <m:rPr>
                            <m:sty m:val="p"/>
                          </m:rPr>
                          <a:rPr lang="en-US" sz="1200" kern="1200">
                            <a:solidFill>
                              <a:schemeClr val="tx1"/>
                            </a:solidFill>
                            <a:effectLst/>
                            <a:latin typeface="Cambria Math" panose="02040503050406030204" pitchFamily="18" charset="0"/>
                            <a:ea typeface="+mn-ea"/>
                            <a:cs typeface="+mn-cs"/>
                          </a:rPr>
                          <m:t>σ</m:t>
                        </m:r>
                      </m:sub>
                    </m:sSub>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𝑊</m:t>
                        </m:r>
                      </m:e>
                      <m:sub>
                        <m:r>
                          <a:rPr lang="en-US" sz="1200"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𝑥</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σ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F + x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phi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sung (σ (y))</a:t>
                </a:r>
                <a:endParaRPr lang="en-US" dirty="0"/>
              </a:p>
            </p:txBody>
          </p:sp>
        </mc:Choice>
        <mc:Fallback xmlns="">
          <p:sp>
            <p:nvSpPr>
              <p:cNvPr id="3" name="Notes Placeholder 2"/>
              <p:cNvSpPr>
                <a:spLocks noGrp="1"/>
              </p:cNvSpPr>
              <p:nvPr>
                <p:ph type="body" idx="1"/>
              </p:nvPr>
            </p:nvSpPr>
            <p:spPr/>
            <p:txBody>
              <a:bodyPr/>
              <a:lstStyle/>
              <a:p>
                <a:r>
                  <a:rPr lang="en-US" dirty="0" err="1" smtClean="0"/>
                  <a:t>Ví</a:t>
                </a:r>
                <a:r>
                  <a:rPr lang="en-US" baseline="0" dirty="0" smtClean="0"/>
                  <a:t> </a:t>
                </a:r>
                <a:r>
                  <a:rPr lang="en-US" baseline="0" dirty="0" err="1" smtClean="0"/>
                  <a:t>dụ</a:t>
                </a:r>
                <a:r>
                  <a:rPr lang="en-US" baseline="0" dirty="0" smtClean="0"/>
                  <a:t> </a:t>
                </a:r>
                <a:r>
                  <a:rPr lang="en-US" baseline="0" dirty="0" err="1" smtClean="0"/>
                  <a:t>về</a:t>
                </a:r>
                <a:r>
                  <a:rPr lang="en-US" baseline="0" dirty="0" smtClean="0"/>
                  <a:t> </a:t>
                </a:r>
                <a:r>
                  <a:rPr lang="en-US" baseline="0" dirty="0" err="1" smtClean="0"/>
                  <a:t>một</a:t>
                </a:r>
                <a:r>
                  <a:rPr lang="en-US" baseline="0" dirty="0" smtClean="0"/>
                  <a:t> building block</a:t>
                </a:r>
              </a:p>
              <a:p>
                <a:endParaRPr lang="en-US" baseline="0" dirty="0" smtClean="0"/>
              </a:p>
              <a:p>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2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lớp</a:t>
                </a:r>
                <a:r>
                  <a:rPr lang="en-US" sz="1200" kern="1200" dirty="0" smtClean="0">
                    <a:solidFill>
                      <a:schemeClr val="tx1"/>
                    </a:solidFill>
                    <a:effectLst/>
                    <a:latin typeface="+mn-lt"/>
                    <a:ea typeface="+mn-ea"/>
                    <a:cs typeface="+mn-cs"/>
                  </a:rPr>
                  <a:t>, F = </a:t>
                </a:r>
                <a:r>
                  <a:rPr lang="en-US" sz="1200" i="0" kern="1200">
                    <a:solidFill>
                      <a:schemeClr val="tx1"/>
                    </a:solidFill>
                    <a:effectLst/>
                    <a:latin typeface="+mn-lt"/>
                    <a:ea typeface="+mn-ea"/>
                    <a:cs typeface="+mn-cs"/>
                  </a:rPr>
                  <a:t>𝑊_2σ</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𝑊_1 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σ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thị</a:t>
                </a:r>
                <a:r>
                  <a:rPr lang="en-US" sz="1200" kern="1200" dirty="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ReLU</a:t>
                </a:r>
                <a:r>
                  <a:rPr lang="en-US" sz="1200" kern="1200" dirty="0" smtClean="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lệch</a:t>
                </a:r>
                <a:r>
                  <a:rPr lang="en-US" sz="1200" kern="1200" dirty="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bỏ</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hóa</a:t>
                </a:r>
                <a:r>
                  <a:rPr lang="en-US" sz="1200" kern="1200" dirty="0" smtClean="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F + x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tắt</a:t>
                </a:r>
                <a:r>
                  <a:rPr lang="en-US" sz="1200" kern="1200" dirty="0" smtClean="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Chúng</a:t>
                </a:r>
                <a:r>
                  <a:rPr lang="en-US" sz="1200" kern="1200" dirty="0" smtClean="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phi </a:t>
                </a:r>
                <a:r>
                  <a:rPr lang="en-US" sz="1200" kern="1200" dirty="0" err="1" smtClean="0">
                    <a:solidFill>
                      <a:schemeClr val="tx1"/>
                    </a:solidFill>
                    <a:effectLst/>
                    <a:latin typeface="+mn-lt"/>
                    <a:ea typeface="+mn-ea"/>
                    <a:cs typeface="+mn-cs"/>
                  </a:rPr>
                  <a:t>tuyến</a:t>
                </a:r>
                <a:r>
                  <a:rPr lang="en-US" sz="1200" kern="1200" dirty="0" smtClean="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sung (σ (y))</a:t>
                </a:r>
                <a:endParaRPr lang="en-US" dirty="0"/>
              </a:p>
            </p:txBody>
          </p:sp>
        </mc:Fallback>
      </mc:AlternateContent>
      <p:sp>
        <p:nvSpPr>
          <p:cNvPr id="4" name="Slide Number Placeholder 3"/>
          <p:cNvSpPr>
            <a:spLocks noGrp="1"/>
          </p:cNvSpPr>
          <p:nvPr>
            <p:ph type="sldNum" sz="quarter" idx="10"/>
          </p:nvPr>
        </p:nvSpPr>
        <p:spPr/>
        <p:txBody>
          <a:bodyPr/>
          <a:lstStyle/>
          <a:p>
            <a:fld id="{661F9CCF-B563-4907-9568-EFEA5C456742}" type="slidenum">
              <a:rPr lang="en-US" smtClean="0"/>
              <a:t>22</a:t>
            </a:fld>
            <a:endParaRPr lang="en-US"/>
          </a:p>
        </p:txBody>
      </p:sp>
    </p:spTree>
    <p:extLst>
      <p:ext uri="{BB962C8B-B14F-4D97-AF65-F5344CB8AC3E}">
        <p14:creationId xmlns:p14="http://schemas.microsoft.com/office/powerpoint/2010/main" val="754948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a:t>
                </a:r>
                <a:r>
                  <a:rPr lang="en-US" sz="1200" kern="1200" dirty="0">
                    <a:solidFill>
                      <a:schemeClr val="tx1"/>
                    </a:solidFill>
                    <a:effectLst/>
                    <a:latin typeface="+mn-lt"/>
                    <a:ea typeface="+mn-ea"/>
                    <a:cs typeface="+mn-cs"/>
                  </a:rPr>
                  <a:t> F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F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5),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F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Eqn. (1)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y =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𝑊</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𝑥</m:t>
                    </m:r>
                  </m:oMath>
                </a14:m>
                <a:r>
                  <a:rPr lang="en-US" sz="1200" kern="1200" dirty="0">
                    <a:solidFill>
                      <a:schemeClr val="tx1"/>
                    </a:solidFill>
                    <a:effectLst/>
                    <a:latin typeface="+mn-lt"/>
                    <a:ea typeface="+mn-ea"/>
                    <a:cs typeface="+mn-cs"/>
                  </a:rPr>
                  <a:t> + x,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ý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Hàm</a:t>
                </a:r>
                <a:r>
                  <a:rPr lang="en-US" sz="1200" kern="1200" dirty="0">
                    <a:solidFill>
                      <a:schemeClr val="tx1"/>
                    </a:solidFill>
                    <a:effectLst/>
                    <a:latin typeface="+mn-lt"/>
                    <a:ea typeface="+mn-ea"/>
                    <a:cs typeface="+mn-cs"/>
                  </a:rPr>
                  <a:t> F (x,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𝑊</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kênh</a:t>
                </a:r>
                <a:r>
                  <a:rPr lang="en-US" sz="1200" kern="1200" dirty="0">
                    <a:solidFill>
                      <a:schemeClr val="tx1"/>
                    </a:solidFill>
                    <a:effectLst/>
                    <a:latin typeface="+mn-lt"/>
                    <a:ea typeface="+mn-ea"/>
                    <a:cs typeface="+mn-cs"/>
                  </a:rPr>
                  <a:t>.</a:t>
                </a:r>
              </a:p>
              <a:p>
                <a:endParaRPr lang="en-US" dirty="0"/>
              </a:p>
            </p:txBody>
          </p:sp>
        </mc:Choice>
        <mc:Fallback xmlns="">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dư</a:t>
                </a:r>
                <a:r>
                  <a:rPr lang="en-US" sz="1200" kern="1200" dirty="0" smtClean="0">
                    <a:solidFill>
                      <a:schemeClr val="tx1"/>
                    </a:solidFill>
                    <a:effectLst/>
                    <a:latin typeface="+mn-lt"/>
                    <a:ea typeface="+mn-ea"/>
                    <a:cs typeface="+mn-cs"/>
                  </a:rPr>
                  <a:t> F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nghiệm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F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5),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nếu</a:t>
                </a:r>
                <a:r>
                  <a:rPr lang="en-US" sz="1200" kern="1200" dirty="0" smtClean="0">
                    <a:solidFill>
                      <a:schemeClr val="tx1"/>
                    </a:solidFill>
                    <a:effectLst/>
                    <a:latin typeface="+mn-lt"/>
                    <a:ea typeface="+mn-ea"/>
                    <a:cs typeface="+mn-cs"/>
                  </a:rPr>
                  <a:t> F </a:t>
                </a:r>
                <a:r>
                  <a:rPr lang="en-US" sz="1200" kern="1200" dirty="0" err="1" smtClean="0">
                    <a:solidFill>
                      <a:schemeClr val="tx1"/>
                    </a:solidFill>
                    <a:effectLst/>
                    <a:latin typeface="+mn-lt"/>
                    <a:ea typeface="+mn-ea"/>
                    <a:cs typeface="+mn-cs"/>
                  </a:rPr>
                  <a:t>chỉ</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nhất</a:t>
                </a:r>
                <a:r>
                  <a:rPr lang="en-US" sz="1200" kern="1200" dirty="0" smtClean="0">
                    <a:solidFill>
                      <a:schemeClr val="tx1"/>
                    </a:solidFill>
                    <a:effectLst/>
                    <a:latin typeface="+mn-lt"/>
                    <a:ea typeface="+mn-ea"/>
                    <a:cs typeface="+mn-cs"/>
                  </a:rPr>
                  <a:t>, Eqn. (1) </a:t>
                </a:r>
                <a:r>
                  <a:rPr lang="en-US" sz="1200" kern="1200" dirty="0" err="1" smtClean="0">
                    <a:solidFill>
                      <a:schemeClr val="tx1"/>
                    </a:solidFill>
                    <a:effectLst/>
                    <a:latin typeface="+mn-lt"/>
                    <a:ea typeface="+mn-ea"/>
                    <a:cs typeface="+mn-cs"/>
                  </a:rPr>
                  <a:t>tương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y = </a:t>
                </a:r>
                <a:r>
                  <a:rPr lang="en-US" sz="1200" i="0" kern="1200">
                    <a:solidFill>
                      <a:schemeClr val="tx1"/>
                    </a:solidFill>
                    <a:effectLst/>
                    <a:latin typeface="+mn-lt"/>
                    <a:ea typeface="+mn-ea"/>
                    <a:cs typeface="+mn-cs"/>
                  </a:rPr>
                  <a:t>𝑊_1 𝑥</a:t>
                </a:r>
                <a:r>
                  <a:rPr lang="en-US" sz="1200" kern="1200" dirty="0">
                    <a:solidFill>
                      <a:schemeClr val="tx1"/>
                    </a:solidFill>
                    <a:effectLst/>
                    <a:latin typeface="+mn-lt"/>
                    <a:ea typeface="+mn-ea"/>
                    <a:cs typeface="+mn-cs"/>
                  </a:rPr>
                  <a:t> + x,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chưa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ý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Hàm</a:t>
                </a:r>
                <a:r>
                  <a:rPr lang="en-US" sz="1200" kern="1200" dirty="0">
                    <a:solidFill>
                      <a:schemeClr val="tx1"/>
                    </a:solidFill>
                    <a:effectLst/>
                    <a:latin typeface="+mn-lt"/>
                    <a:ea typeface="+mn-ea"/>
                    <a:cs typeface="+mn-cs"/>
                  </a:rPr>
                  <a:t> F (x, {</a:t>
                </a:r>
                <a:r>
                  <a:rPr lang="en-US" sz="1200" i="0" kern="1200">
                    <a:solidFill>
                      <a:schemeClr val="tx1"/>
                    </a:solidFill>
                    <a:effectLst/>
                    <a:latin typeface="+mn-lt"/>
                    <a:ea typeface="+mn-ea"/>
                    <a:cs typeface="+mn-cs"/>
                  </a:rPr>
                  <a:t>𝑊_𝑖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bổ</a:t>
                </a:r>
                <a:r>
                  <a:rPr lang="en-US" sz="1200" kern="1200" dirty="0">
                    <a:solidFill>
                      <a:schemeClr val="tx1"/>
                    </a:solidFill>
                    <a:effectLst/>
                    <a:latin typeface="+mn-lt"/>
                    <a:ea typeface="+mn-ea"/>
                    <a:cs typeface="+mn-cs"/>
                  </a:rPr>
                  <a:t> sung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kênh</a:t>
                </a:r>
                <a:r>
                  <a:rPr lang="en-US" sz="1200" kern="1200" dirty="0">
                    <a:solidFill>
                      <a:schemeClr val="tx1"/>
                    </a:solidFill>
                    <a:effectLst/>
                    <a:latin typeface="+mn-lt"/>
                    <a:ea typeface="+mn-ea"/>
                    <a:cs typeface="+mn-cs"/>
                  </a:rPr>
                  <a:t>.</a:t>
                </a:r>
              </a:p>
              <a:p>
                <a:endParaRPr lang="en-US" dirty="0"/>
              </a:p>
            </p:txBody>
          </p:sp>
        </mc:Fallback>
      </mc:AlternateContent>
      <p:sp>
        <p:nvSpPr>
          <p:cNvPr id="4" name="Slide Number Placeholder 3"/>
          <p:cNvSpPr>
            <a:spLocks noGrp="1"/>
          </p:cNvSpPr>
          <p:nvPr>
            <p:ph type="sldNum" sz="quarter" idx="10"/>
          </p:nvPr>
        </p:nvSpPr>
        <p:spPr/>
        <p:txBody>
          <a:bodyPr/>
          <a:lstStyle/>
          <a:p>
            <a:fld id="{661F9CCF-B563-4907-9568-EFEA5C456742}" type="slidenum">
              <a:rPr lang="en-US" smtClean="0"/>
              <a:t>23</a:t>
            </a:fld>
            <a:endParaRPr lang="en-US"/>
          </a:p>
        </p:txBody>
      </p:sp>
    </p:spTree>
    <p:extLst>
      <p:ext uri="{BB962C8B-B14F-4D97-AF65-F5344CB8AC3E}">
        <p14:creationId xmlns:p14="http://schemas.microsoft.com/office/powerpoint/2010/main" val="905715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25</a:t>
            </a:fld>
            <a:endParaRPr lang="en-US"/>
          </a:p>
        </p:txBody>
      </p:sp>
    </p:spTree>
    <p:extLst>
      <p:ext uri="{BB962C8B-B14F-4D97-AF65-F5344CB8AC3E}">
        <p14:creationId xmlns:p14="http://schemas.microsoft.com/office/powerpoint/2010/main" val="237777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Trong thử nghiệm, để so sánh các nghiên cứu, chúng tôi áp dụng thử nghiệm 10 vụ tiêu chuẩn [21]. Để có kết quả tốt nhất, chúng tôi áp dụng hình thức tích chập hoàn toàn như trong [40, 12] và tính trung bình điểm số ở nhiều thang đo (hình ảnh được thay đổi kích thước sao cho cạnh ngắn hơn nằm trong {224, 256, 384, 480, 640}).</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29</a:t>
            </a:fld>
            <a:endParaRPr lang="en-US"/>
          </a:p>
        </p:txBody>
      </p:sp>
    </p:spTree>
    <p:extLst>
      <p:ext uri="{BB962C8B-B14F-4D97-AF65-F5344CB8AC3E}">
        <p14:creationId xmlns:p14="http://schemas.microsoft.com/office/powerpoint/2010/main" val="2612337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 lo </a:t>
            </a:r>
            <a:r>
              <a:rPr lang="en-US" sz="1200" kern="1200" dirty="0" err="1">
                <a:solidFill>
                  <a:schemeClr val="tx1"/>
                </a:solidFill>
                <a:effectLst/>
                <a:latin typeface="+mn-lt"/>
                <a:ea typeface="+mn-ea"/>
                <a:cs typeface="+mn-cs"/>
              </a:rPr>
              <a:t>ngại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đổi</a:t>
            </a:r>
            <a:r>
              <a:rPr lang="en-US" sz="1200" kern="1200" dirty="0">
                <a:solidFill>
                  <a:schemeClr val="tx1"/>
                </a:solidFill>
                <a:effectLst/>
                <a:latin typeface="+mn-lt"/>
                <a:ea typeface="+mn-ea"/>
                <a:cs typeface="+mn-cs"/>
              </a:rPr>
              <a:t> building block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Ba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1 × 1, 3 × 3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1 × 1,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1 × 1 </a:t>
            </a:r>
            <a:r>
              <a:rPr lang="en-US" sz="1200" kern="1200" dirty="0" err="1">
                <a:solidFill>
                  <a:schemeClr val="tx1"/>
                </a:solidFill>
                <a:effectLst/>
                <a:latin typeface="+mn-lt"/>
                <a:ea typeface="+mn-ea"/>
                <a:cs typeface="+mn-cs"/>
              </a:rPr>
              <a:t>chịu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3 × 3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nghẽn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shortcut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cổ</a:t>
            </a:r>
            <a:r>
              <a:rPr lang="en-US" sz="1200" kern="1200" dirty="0">
                <a:solidFill>
                  <a:schemeClr val="tx1"/>
                </a:solidFill>
                <a:effectLst/>
                <a:latin typeface="+mn-lt"/>
                <a:ea typeface="+mn-ea"/>
                <a:cs typeface="+mn-cs"/>
              </a:rPr>
              <a:t> chai. </a:t>
            </a:r>
          </a:p>
          <a:p>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shortcut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dan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phép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cổ</a:t>
            </a:r>
            <a:r>
              <a:rPr lang="en-US" sz="1200" kern="1200" dirty="0">
                <a:solidFill>
                  <a:schemeClr val="tx1"/>
                </a:solidFill>
                <a:effectLst/>
                <a:latin typeface="+mn-lt"/>
                <a:ea typeface="+mn-ea"/>
                <a:cs typeface="+mn-cs"/>
              </a:rPr>
              <a:t> chai</a:t>
            </a:r>
            <a:r>
              <a:rPr lang="en-US" dirty="0">
                <a:effectLst/>
              </a:rPr>
              <a:t> </a:t>
            </a:r>
          </a:p>
        </p:txBody>
      </p:sp>
      <p:sp>
        <p:nvSpPr>
          <p:cNvPr id="4" name="Slide Number Placeholder 3"/>
          <p:cNvSpPr>
            <a:spLocks noGrp="1"/>
          </p:cNvSpPr>
          <p:nvPr>
            <p:ph type="sldNum" sz="quarter" idx="5"/>
          </p:nvPr>
        </p:nvSpPr>
        <p:spPr/>
        <p:txBody>
          <a:bodyPr/>
          <a:lstStyle/>
          <a:p>
            <a:fld id="{661F9CCF-B563-4907-9568-EFEA5C456742}" type="slidenum">
              <a:rPr lang="en-US" smtClean="0"/>
              <a:t>30</a:t>
            </a:fld>
            <a:endParaRPr lang="en-US"/>
          </a:p>
        </p:txBody>
      </p:sp>
    </p:spTree>
    <p:extLst>
      <p:ext uri="{BB962C8B-B14F-4D97-AF65-F5344CB8AC3E}">
        <p14:creationId xmlns:p14="http://schemas.microsoft.com/office/powerpoint/2010/main" val="63404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Bảng</a:t>
            </a:r>
            <a:r>
              <a:rPr lang="en-US" dirty="0"/>
              <a:t> </a:t>
            </a:r>
            <a:r>
              <a:rPr lang="en-US" dirty="0" err="1"/>
              <a:t>trên</a:t>
            </a:r>
            <a:r>
              <a:rPr lang="en-US" dirty="0"/>
              <a:t>: Top-1 error (%,10-crop testing) on ImageNet validation</a:t>
            </a:r>
          </a:p>
          <a:p>
            <a:r>
              <a:rPr lang="en-US" dirty="0" err="1"/>
              <a:t>Đối</a:t>
            </a:r>
            <a:r>
              <a:rPr lang="en-US" dirty="0"/>
              <a:t> </a:t>
            </a:r>
            <a:r>
              <a:rPr lang="en-US" dirty="0" err="1"/>
              <a:t>với</a:t>
            </a:r>
            <a:r>
              <a:rPr lang="en-US" dirty="0"/>
              <a:t> </a:t>
            </a:r>
            <a:r>
              <a:rPr lang="en-US" dirty="0" err="1"/>
              <a:t>mạng</a:t>
            </a:r>
            <a:r>
              <a:rPr lang="en-US" dirty="0"/>
              <a:t> </a:t>
            </a:r>
            <a:r>
              <a:rPr lang="en-US" dirty="0" err="1"/>
              <a:t>đơn</a:t>
            </a:r>
            <a:r>
              <a:rPr lang="en-US" dirty="0"/>
              <a:t> </a:t>
            </a:r>
            <a:r>
              <a:rPr lang="en-US" dirty="0" err="1"/>
              <a:t>giản</a:t>
            </a:r>
            <a:r>
              <a:rPr lang="en-US" dirty="0"/>
              <a:t>: </a:t>
            </a:r>
            <a:r>
              <a:rPr lang="en-US" dirty="0" err="1"/>
              <a:t>Tỉ</a:t>
            </a:r>
            <a:r>
              <a:rPr lang="en-US" dirty="0"/>
              <a:t> </a:t>
            </a:r>
            <a:r>
              <a:rPr lang="en-US" dirty="0" err="1"/>
              <a:t>lệ</a:t>
            </a:r>
            <a:r>
              <a:rPr lang="en-US" dirty="0"/>
              <a:t> </a:t>
            </a:r>
            <a:r>
              <a:rPr lang="en-US" dirty="0" err="1"/>
              <a:t>lỗi</a:t>
            </a:r>
            <a:r>
              <a:rPr lang="en-US" dirty="0"/>
              <a:t> </a:t>
            </a:r>
            <a:r>
              <a:rPr lang="en-US" dirty="0" err="1"/>
              <a:t>đối</a:t>
            </a:r>
            <a:r>
              <a:rPr lang="en-US" dirty="0"/>
              <a:t> </a:t>
            </a:r>
            <a:r>
              <a:rPr lang="en-US" dirty="0" err="1"/>
              <a:t>với</a:t>
            </a:r>
            <a:r>
              <a:rPr lang="en-US" dirty="0"/>
              <a:t> 34 </a:t>
            </a:r>
            <a:r>
              <a:rPr lang="en-US" dirty="0" err="1"/>
              <a:t>lớp</a:t>
            </a:r>
            <a:r>
              <a:rPr lang="en-US" dirty="0"/>
              <a:t> </a:t>
            </a:r>
            <a:r>
              <a:rPr lang="en-US" dirty="0" err="1"/>
              <a:t>cao</a:t>
            </a:r>
            <a:r>
              <a:rPr lang="en-US" dirty="0"/>
              <a:t> </a:t>
            </a:r>
            <a:r>
              <a:rPr lang="en-US" dirty="0" err="1"/>
              <a:t>hơn</a:t>
            </a:r>
            <a:r>
              <a:rPr lang="en-US" dirty="0"/>
              <a:t> 18 </a:t>
            </a:r>
            <a:r>
              <a:rPr lang="en-US" dirty="0" err="1"/>
              <a:t>lớp</a:t>
            </a:r>
            <a:endParaRPr lang="en-US" dirty="0"/>
          </a:p>
          <a:p>
            <a:r>
              <a:rPr lang="en-US" dirty="0" err="1"/>
              <a:t>Đối</a:t>
            </a:r>
            <a:r>
              <a:rPr lang="en-US" dirty="0"/>
              <a:t> </a:t>
            </a:r>
            <a:r>
              <a:rPr lang="en-US" dirty="0" err="1"/>
              <a:t>với</a:t>
            </a:r>
            <a:r>
              <a:rPr lang="en-US" dirty="0"/>
              <a:t> </a:t>
            </a:r>
            <a:r>
              <a:rPr lang="en-US" dirty="0" err="1"/>
              <a:t>mạng</a:t>
            </a:r>
            <a:r>
              <a:rPr lang="en-US" dirty="0"/>
              <a:t> </a:t>
            </a:r>
            <a:r>
              <a:rPr lang="en-US" dirty="0" err="1"/>
              <a:t>ResNet</a:t>
            </a:r>
            <a:r>
              <a:rPr lang="en-US" dirty="0"/>
              <a:t>: </a:t>
            </a:r>
            <a:r>
              <a:rPr lang="en-US" dirty="0" err="1"/>
              <a:t>Tỉ</a:t>
            </a:r>
            <a:r>
              <a:rPr lang="en-US" dirty="0"/>
              <a:t> </a:t>
            </a:r>
            <a:r>
              <a:rPr lang="en-US" dirty="0" err="1"/>
              <a:t>lệ</a:t>
            </a:r>
            <a:r>
              <a:rPr lang="en-US" dirty="0"/>
              <a:t> </a:t>
            </a:r>
            <a:r>
              <a:rPr lang="en-US" dirty="0" err="1"/>
              <a:t>lỗi</a:t>
            </a:r>
            <a:r>
              <a:rPr lang="en-US" dirty="0"/>
              <a:t> </a:t>
            </a:r>
            <a:r>
              <a:rPr lang="en-US" dirty="0" err="1"/>
              <a:t>giảm</a:t>
            </a:r>
            <a:r>
              <a:rPr lang="en-US" dirty="0"/>
              <a:t> </a:t>
            </a:r>
            <a:r>
              <a:rPr lang="en-US" dirty="0" err="1"/>
              <a:t>khi</a:t>
            </a:r>
            <a:r>
              <a:rPr lang="en-US" dirty="0"/>
              <a:t> </a:t>
            </a:r>
            <a:r>
              <a:rPr lang="en-US" dirty="0" err="1"/>
              <a:t>có</a:t>
            </a:r>
            <a:r>
              <a:rPr lang="en-US" dirty="0"/>
              <a:t> </a:t>
            </a:r>
            <a:r>
              <a:rPr lang="en-US" dirty="0" err="1"/>
              <a:t>nhiều</a:t>
            </a:r>
            <a:r>
              <a:rPr lang="en-US" dirty="0"/>
              <a:t> </a:t>
            </a:r>
            <a:r>
              <a:rPr lang="en-US" dirty="0" err="1"/>
              <a:t>lớp</a:t>
            </a:r>
            <a:r>
              <a:rPr lang="en-US" dirty="0"/>
              <a:t> </a:t>
            </a:r>
            <a:r>
              <a:rPr lang="en-US" dirty="0" err="1"/>
              <a:t>hơn</a:t>
            </a:r>
            <a:r>
              <a:rPr lang="en-US" dirty="0"/>
              <a:t> (</a:t>
            </a:r>
            <a:r>
              <a:rPr lang="en-US" dirty="0" err="1"/>
              <a:t>giảm</a:t>
            </a:r>
            <a:r>
              <a:rPr lang="en-US" dirty="0"/>
              <a:t> ~ 2,8%)</a:t>
            </a:r>
          </a:p>
          <a:p>
            <a:endParaRPr lang="en-US" dirty="0"/>
          </a:p>
          <a:p>
            <a:r>
              <a:rPr lang="en-US" dirty="0"/>
              <a:t>So </a:t>
            </a:r>
            <a:r>
              <a:rPr lang="en-US" dirty="0" err="1"/>
              <a:t>sánh</a:t>
            </a:r>
            <a:r>
              <a:rPr lang="en-US" dirty="0"/>
              <a:t> </a:t>
            </a:r>
            <a:r>
              <a:rPr lang="en-US" dirty="0" err="1"/>
              <a:t>mạng</a:t>
            </a:r>
            <a:r>
              <a:rPr lang="en-US" dirty="0"/>
              <a:t> </a:t>
            </a:r>
            <a:r>
              <a:rPr lang="en-US" dirty="0" err="1"/>
              <a:t>đơn</a:t>
            </a:r>
            <a:r>
              <a:rPr lang="en-US" dirty="0"/>
              <a:t> </a:t>
            </a:r>
            <a:r>
              <a:rPr lang="en-US" dirty="0" err="1"/>
              <a:t>giản</a:t>
            </a:r>
            <a:r>
              <a:rPr lang="en-US" dirty="0"/>
              <a:t> </a:t>
            </a:r>
            <a:r>
              <a:rPr lang="en-US" dirty="0" err="1"/>
              <a:t>và</a:t>
            </a:r>
            <a:r>
              <a:rPr lang="en-US" dirty="0"/>
              <a:t> </a:t>
            </a:r>
            <a:r>
              <a:rPr lang="en-US" dirty="0" err="1"/>
              <a:t>ResNet</a:t>
            </a:r>
            <a:r>
              <a:rPr lang="en-US" dirty="0"/>
              <a:t>:</a:t>
            </a:r>
          </a:p>
          <a:p>
            <a:r>
              <a:rPr lang="en-US" dirty="0"/>
              <a:t>	- 18 </a:t>
            </a:r>
            <a:r>
              <a:rPr lang="en-US" dirty="0" err="1"/>
              <a:t>lớp</a:t>
            </a:r>
            <a:r>
              <a:rPr lang="en-US" dirty="0"/>
              <a:t>: </a:t>
            </a:r>
            <a:r>
              <a:rPr lang="en-US" dirty="0" err="1"/>
              <a:t>Xấp</a:t>
            </a:r>
            <a:r>
              <a:rPr lang="en-US" dirty="0"/>
              <a:t> </a:t>
            </a:r>
            <a:r>
              <a:rPr lang="en-US" dirty="0" err="1"/>
              <a:t>xỉ</a:t>
            </a:r>
            <a:r>
              <a:rPr lang="en-US" dirty="0"/>
              <a:t> </a:t>
            </a:r>
            <a:r>
              <a:rPr lang="en-US" dirty="0" err="1"/>
              <a:t>nhau</a:t>
            </a:r>
            <a:r>
              <a:rPr lang="en-US" dirty="0"/>
              <a:t> (~ 28%) </a:t>
            </a:r>
            <a:r>
              <a:rPr lang="en-US" dirty="0" err="1"/>
              <a:t>nhưng</a:t>
            </a:r>
            <a:r>
              <a:rPr lang="en-US" dirty="0"/>
              <a:t> </a:t>
            </a:r>
            <a:r>
              <a:rPr lang="en-US" dirty="0" err="1"/>
              <a:t>ResNet</a:t>
            </a:r>
            <a:r>
              <a:rPr lang="en-US" dirty="0"/>
              <a:t> </a:t>
            </a:r>
            <a:r>
              <a:rPr lang="en-US" dirty="0" err="1"/>
              <a:t>hội</a:t>
            </a:r>
            <a:r>
              <a:rPr lang="en-US" dirty="0"/>
              <a:t> </a:t>
            </a:r>
            <a:r>
              <a:rPr lang="en-US" dirty="0" err="1"/>
              <a:t>tụ</a:t>
            </a:r>
            <a:r>
              <a:rPr lang="en-US" dirty="0"/>
              <a:t> </a:t>
            </a:r>
            <a:r>
              <a:rPr lang="en-US" dirty="0" err="1"/>
              <a:t>nhanh</a:t>
            </a:r>
            <a:r>
              <a:rPr lang="en-US" dirty="0"/>
              <a:t> </a:t>
            </a:r>
            <a:r>
              <a:rPr lang="en-US" dirty="0" err="1"/>
              <a:t>hơn</a:t>
            </a:r>
            <a:r>
              <a:rPr lang="en-US" dirty="0"/>
              <a:t>,</a:t>
            </a:r>
          </a:p>
          <a:p>
            <a:r>
              <a:rPr lang="en-US" dirty="0"/>
              <a:t>	- 34 </a:t>
            </a:r>
            <a:r>
              <a:rPr lang="en-US" dirty="0" err="1"/>
              <a:t>lớp</a:t>
            </a:r>
            <a:r>
              <a:rPr lang="en-US" dirty="0"/>
              <a:t>: </a:t>
            </a:r>
            <a:r>
              <a:rPr lang="en-US" dirty="0" err="1"/>
              <a:t>ResNet</a:t>
            </a:r>
            <a:r>
              <a:rPr lang="en-US" dirty="0"/>
              <a:t> </a:t>
            </a:r>
            <a:r>
              <a:rPr lang="en-US" dirty="0" err="1"/>
              <a:t>thấp</a:t>
            </a:r>
            <a:r>
              <a:rPr lang="en-US" dirty="0"/>
              <a:t> </a:t>
            </a:r>
            <a:r>
              <a:rPr lang="en-US" dirty="0" err="1"/>
              <a:t>hơn</a:t>
            </a:r>
            <a:r>
              <a:rPr lang="en-US" dirty="0"/>
              <a:t> (~3.5%)</a:t>
            </a:r>
          </a:p>
          <a:p>
            <a:endParaRPr lang="en-US" dirty="0"/>
          </a:p>
          <a:p>
            <a:r>
              <a:rPr lang="en-US" dirty="0" err="1"/>
              <a:t>Khi</a:t>
            </a:r>
            <a:r>
              <a:rPr lang="en-US" dirty="0"/>
              <a:t> </a:t>
            </a:r>
            <a:r>
              <a:rPr lang="en-US" dirty="0" err="1"/>
              <a:t>mạng</a:t>
            </a:r>
            <a:r>
              <a:rPr lang="en-US" dirty="0"/>
              <a:t> </a:t>
            </a:r>
            <a:r>
              <a:rPr lang="en-US" dirty="0" err="1"/>
              <a:t>không</a:t>
            </a:r>
            <a:r>
              <a:rPr lang="en-US" dirty="0"/>
              <a:t> </a:t>
            </a:r>
            <a:r>
              <a:rPr lang="en-US" dirty="0" err="1"/>
              <a:t>quá</a:t>
            </a:r>
            <a:r>
              <a:rPr lang="en-US" dirty="0"/>
              <a:t> </a:t>
            </a:r>
            <a:r>
              <a:rPr lang="en-US" dirty="0" err="1"/>
              <a:t>sâu</a:t>
            </a:r>
            <a:r>
              <a:rPr lang="en-US" dirty="0"/>
              <a:t> (</a:t>
            </a:r>
            <a:r>
              <a:rPr lang="en-US" dirty="0" err="1"/>
              <a:t>quá</a:t>
            </a:r>
            <a:r>
              <a:rPr lang="en-US" dirty="0"/>
              <a:t> </a:t>
            </a:r>
            <a:r>
              <a:rPr lang="en-US" dirty="0" err="1"/>
              <a:t>nhiều</a:t>
            </a:r>
            <a:r>
              <a:rPr lang="en-US" dirty="0"/>
              <a:t> </a:t>
            </a:r>
            <a:r>
              <a:rPr lang="en-US" dirty="0" err="1"/>
              <a:t>lớp</a:t>
            </a:r>
            <a:r>
              <a:rPr lang="en-US" dirty="0"/>
              <a:t>), SGD </a:t>
            </a:r>
            <a:r>
              <a:rPr lang="en-US" dirty="0" err="1"/>
              <a:t>vẫn</a:t>
            </a:r>
            <a:r>
              <a:rPr lang="en-US" dirty="0"/>
              <a:t> </a:t>
            </a:r>
            <a:r>
              <a:rPr lang="en-US" dirty="0" err="1"/>
              <a:t>có</a:t>
            </a:r>
            <a:r>
              <a:rPr lang="en-US" dirty="0"/>
              <a:t> </a:t>
            </a:r>
            <a:r>
              <a:rPr lang="en-US" dirty="0" err="1"/>
              <a:t>thể</a:t>
            </a:r>
            <a:r>
              <a:rPr lang="en-US" dirty="0"/>
              <a:t> </a:t>
            </a:r>
            <a:r>
              <a:rPr lang="en-US" dirty="0" err="1"/>
              <a:t>tìm</a:t>
            </a:r>
            <a:r>
              <a:rPr lang="en-US" dirty="0"/>
              <a:t> </a:t>
            </a:r>
            <a:r>
              <a:rPr lang="en-US" dirty="0" err="1"/>
              <a:t>thấy</a:t>
            </a:r>
            <a:r>
              <a:rPr lang="en-US" dirty="0"/>
              <a:t> </a:t>
            </a:r>
            <a:r>
              <a:rPr lang="en-US" dirty="0" err="1"/>
              <a:t>các</a:t>
            </a:r>
            <a:r>
              <a:rPr lang="en-US" dirty="0"/>
              <a:t> </a:t>
            </a:r>
            <a:r>
              <a:rPr lang="en-US" dirty="0" err="1"/>
              <a:t>giải</a:t>
            </a:r>
            <a:r>
              <a:rPr lang="en-US" dirty="0"/>
              <a:t> </a:t>
            </a:r>
            <a:r>
              <a:rPr lang="en-US" dirty="0" err="1"/>
              <a:t>pháp</a:t>
            </a:r>
            <a:r>
              <a:rPr lang="en-US" dirty="0"/>
              <a:t> </a:t>
            </a:r>
            <a:r>
              <a:rPr lang="en-US" dirty="0" err="1"/>
              <a:t>tốt</a:t>
            </a:r>
            <a:r>
              <a:rPr lang="en-US" dirty="0"/>
              <a:t>.</a:t>
            </a:r>
          </a:p>
        </p:txBody>
      </p:sp>
      <p:sp>
        <p:nvSpPr>
          <p:cNvPr id="4" name="Slide Number Placeholder 3"/>
          <p:cNvSpPr>
            <a:spLocks noGrp="1"/>
          </p:cNvSpPr>
          <p:nvPr>
            <p:ph type="sldNum" sz="quarter" idx="5"/>
          </p:nvPr>
        </p:nvSpPr>
        <p:spPr/>
        <p:txBody>
          <a:bodyPr/>
          <a:lstStyle/>
          <a:p>
            <a:fld id="{661F9CCF-B563-4907-9568-EFEA5C456742}" type="slidenum">
              <a:rPr lang="en-US" smtClean="0"/>
              <a:t>31</a:t>
            </a:fld>
            <a:endParaRPr lang="en-US"/>
          </a:p>
        </p:txBody>
      </p:sp>
    </p:spTree>
    <p:extLst>
      <p:ext uri="{BB962C8B-B14F-4D97-AF65-F5344CB8AC3E}">
        <p14:creationId xmlns:p14="http://schemas.microsoft.com/office/powerpoint/2010/main" val="3184888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661F9CCF-B563-4907-9568-EFEA5C456742}" type="slidenum">
              <a:rPr lang="en-US" smtClean="0"/>
              <a:t>3</a:t>
            </a:fld>
            <a:endParaRPr lang="en-US"/>
          </a:p>
        </p:txBody>
      </p:sp>
    </p:spTree>
    <p:extLst>
      <p:ext uri="{BB962C8B-B14F-4D97-AF65-F5344CB8AC3E}">
        <p14:creationId xmlns:p14="http://schemas.microsoft.com/office/powerpoint/2010/main" val="3467589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Các đường cong mỏng biểu thị training error</a:t>
            </a:r>
          </a:p>
          <a:p>
            <a:r>
              <a:rPr lang="vi-VN" dirty="0"/>
              <a:t>Các đường cong đậm biểu thị validation error </a:t>
            </a:r>
          </a:p>
          <a:p>
            <a:r>
              <a:rPr lang="vi-VN" dirty="0"/>
              <a:t>Bên trái: Mạng đơn giản gồm 18 và 34 lớp. </a:t>
            </a:r>
          </a:p>
          <a:p>
            <a:r>
              <a:rPr lang="vi-VN" dirty="0"/>
              <a:t>Phải: ResNets gồm 18 và 34 lớp. </a:t>
            </a:r>
          </a:p>
        </p:txBody>
      </p:sp>
      <p:sp>
        <p:nvSpPr>
          <p:cNvPr id="4" name="Slide Number Placeholder 3"/>
          <p:cNvSpPr>
            <a:spLocks noGrp="1"/>
          </p:cNvSpPr>
          <p:nvPr>
            <p:ph type="sldNum" sz="quarter" idx="5"/>
          </p:nvPr>
        </p:nvSpPr>
        <p:spPr/>
        <p:txBody>
          <a:bodyPr/>
          <a:lstStyle/>
          <a:p>
            <a:fld id="{661F9CCF-B563-4907-9568-EFEA5C456742}" type="slidenum">
              <a:rPr lang="en-US" smtClean="0"/>
              <a:t>32</a:t>
            </a:fld>
            <a:endParaRPr lang="en-US"/>
          </a:p>
        </p:txBody>
      </p:sp>
    </p:spTree>
    <p:extLst>
      <p:ext uri="{BB962C8B-B14F-4D97-AF65-F5344CB8AC3E}">
        <p14:creationId xmlns:p14="http://schemas.microsoft.com/office/powerpoint/2010/main" val="3458269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Cả</a:t>
            </a:r>
            <a:r>
              <a:rPr lang="en-US" dirty="0"/>
              <a:t> </a:t>
            </a:r>
            <a:r>
              <a:rPr lang="en-US" dirty="0" err="1"/>
              <a:t>ba</a:t>
            </a:r>
            <a:r>
              <a:rPr lang="en-US" dirty="0"/>
              <a:t> </a:t>
            </a:r>
            <a:r>
              <a:rPr lang="en-US" dirty="0" err="1"/>
              <a:t>tùy</a:t>
            </a:r>
            <a:r>
              <a:rPr lang="en-US" dirty="0"/>
              <a:t> </a:t>
            </a:r>
            <a:r>
              <a:rPr lang="en-US" dirty="0" err="1"/>
              <a:t>chọn</a:t>
            </a:r>
            <a:r>
              <a:rPr lang="en-US" dirty="0"/>
              <a:t> A,B,C </a:t>
            </a:r>
            <a:r>
              <a:rPr lang="en-US" dirty="0" err="1"/>
              <a:t>đều</a:t>
            </a:r>
            <a:r>
              <a:rPr lang="en-US" dirty="0"/>
              <a:t> </a:t>
            </a:r>
            <a:r>
              <a:rPr lang="en-US" dirty="0" err="1"/>
              <a:t>tốt</a:t>
            </a:r>
            <a:r>
              <a:rPr lang="en-US" dirty="0"/>
              <a:t> </a:t>
            </a:r>
            <a:r>
              <a:rPr lang="en-US" dirty="0" err="1"/>
              <a:t>hơn</a:t>
            </a:r>
            <a:r>
              <a:rPr lang="en-US" dirty="0"/>
              <a:t> </a:t>
            </a:r>
            <a:r>
              <a:rPr lang="en-US" dirty="0" err="1"/>
              <a:t>đáng</a:t>
            </a:r>
            <a:r>
              <a:rPr lang="en-US" dirty="0"/>
              <a:t> </a:t>
            </a:r>
            <a:r>
              <a:rPr lang="en-US" dirty="0" err="1"/>
              <a:t>kể</a:t>
            </a:r>
            <a:r>
              <a:rPr lang="en-US" dirty="0"/>
              <a:t> so </a:t>
            </a:r>
            <a:r>
              <a:rPr lang="en-US" dirty="0" err="1"/>
              <a:t>với</a:t>
            </a:r>
            <a:r>
              <a:rPr lang="en-US" dirty="0"/>
              <a:t> </a:t>
            </a:r>
            <a:r>
              <a:rPr lang="en-US" dirty="0" err="1"/>
              <a:t>mạng</a:t>
            </a:r>
            <a:r>
              <a:rPr lang="en-US" dirty="0"/>
              <a:t> </a:t>
            </a:r>
            <a:r>
              <a:rPr lang="en-US" dirty="0" err="1"/>
              <a:t>thông</a:t>
            </a:r>
            <a:r>
              <a:rPr lang="en-US" dirty="0"/>
              <a:t> </a:t>
            </a:r>
            <a:r>
              <a:rPr lang="en-US" dirty="0" err="1"/>
              <a:t>thường</a:t>
            </a:r>
            <a:r>
              <a:rPr lang="en-US" dirty="0"/>
              <a:t>.</a:t>
            </a:r>
          </a:p>
          <a:p>
            <a:r>
              <a:rPr lang="en-US" dirty="0" err="1"/>
              <a:t>Tùy</a:t>
            </a:r>
            <a:r>
              <a:rPr lang="en-US" dirty="0"/>
              <a:t> </a:t>
            </a:r>
            <a:r>
              <a:rPr lang="en-US" dirty="0" err="1"/>
              <a:t>chọn</a:t>
            </a:r>
            <a:r>
              <a:rPr lang="en-US" dirty="0"/>
              <a:t> B </a:t>
            </a:r>
            <a:r>
              <a:rPr lang="en-US" dirty="0" err="1"/>
              <a:t>tốt</a:t>
            </a:r>
            <a:r>
              <a:rPr lang="en-US" dirty="0"/>
              <a:t> </a:t>
            </a:r>
            <a:r>
              <a:rPr lang="en-US" dirty="0" err="1"/>
              <a:t>hơn</a:t>
            </a:r>
            <a:r>
              <a:rPr lang="en-US" dirty="0"/>
              <a:t> </a:t>
            </a:r>
            <a:r>
              <a:rPr lang="en-US" dirty="0" err="1"/>
              <a:t>một</a:t>
            </a:r>
            <a:r>
              <a:rPr lang="en-US" dirty="0"/>
              <a:t> </a:t>
            </a:r>
            <a:r>
              <a:rPr lang="en-US" dirty="0" err="1"/>
              <a:t>chút</a:t>
            </a:r>
            <a:r>
              <a:rPr lang="en-US" dirty="0"/>
              <a:t> so </a:t>
            </a:r>
            <a:r>
              <a:rPr lang="en-US" dirty="0" err="1"/>
              <a:t>với</a:t>
            </a:r>
            <a:r>
              <a:rPr lang="en-US" dirty="0"/>
              <a:t> A, C </a:t>
            </a:r>
            <a:r>
              <a:rPr lang="en-US" dirty="0" err="1"/>
              <a:t>tốt</a:t>
            </a:r>
            <a:r>
              <a:rPr lang="en-US" dirty="0"/>
              <a:t> </a:t>
            </a:r>
            <a:r>
              <a:rPr lang="en-US" dirty="0" err="1"/>
              <a:t>hơn</a:t>
            </a:r>
            <a:r>
              <a:rPr lang="en-US" dirty="0"/>
              <a:t> </a:t>
            </a:r>
            <a:r>
              <a:rPr lang="en-US" dirty="0" err="1"/>
              <a:t>một</a:t>
            </a:r>
            <a:r>
              <a:rPr lang="en-US" dirty="0"/>
              <a:t> </a:t>
            </a:r>
            <a:r>
              <a:rPr lang="en-US" dirty="0" err="1"/>
              <a:t>chút</a:t>
            </a:r>
            <a:r>
              <a:rPr lang="en-US" dirty="0"/>
              <a:t> so </a:t>
            </a:r>
            <a:r>
              <a:rPr lang="en-US" dirty="0" err="1"/>
              <a:t>với</a:t>
            </a:r>
            <a:r>
              <a:rPr lang="en-US" dirty="0"/>
              <a:t> B</a:t>
            </a:r>
          </a:p>
          <a:p>
            <a:r>
              <a:rPr lang="en-US" dirty="0" err="1"/>
              <a:t>Sự</a:t>
            </a:r>
            <a:r>
              <a:rPr lang="en-US" dirty="0"/>
              <a:t> </a:t>
            </a:r>
            <a:r>
              <a:rPr lang="en-US" dirty="0" err="1"/>
              <a:t>khác</a:t>
            </a:r>
            <a:r>
              <a:rPr lang="en-US" dirty="0"/>
              <a:t> </a:t>
            </a:r>
            <a:r>
              <a:rPr lang="en-US" dirty="0" err="1"/>
              <a:t>biệt</a:t>
            </a:r>
            <a:r>
              <a:rPr lang="en-US" dirty="0"/>
              <a:t> </a:t>
            </a:r>
            <a:r>
              <a:rPr lang="en-US" dirty="0" err="1"/>
              <a:t>nhỏ</a:t>
            </a:r>
            <a:r>
              <a:rPr lang="en-US" dirty="0"/>
              <a:t> </a:t>
            </a:r>
            <a:r>
              <a:rPr lang="en-US" dirty="0" err="1"/>
              <a:t>của</a:t>
            </a:r>
            <a:r>
              <a:rPr lang="en-US" dirty="0"/>
              <a:t> A,B,C </a:t>
            </a:r>
            <a:r>
              <a:rPr lang="en-US" dirty="0" err="1"/>
              <a:t>cho</a:t>
            </a:r>
            <a:r>
              <a:rPr lang="en-US" dirty="0"/>
              <a:t> </a:t>
            </a:r>
            <a:r>
              <a:rPr lang="en-US" dirty="0" err="1"/>
              <a:t>thấy</a:t>
            </a:r>
            <a:r>
              <a:rPr lang="en-US" dirty="0"/>
              <a:t> </a:t>
            </a:r>
            <a:r>
              <a:rPr lang="en-US" dirty="0" err="1"/>
              <a:t>các</a:t>
            </a:r>
            <a:r>
              <a:rPr lang="en-US" dirty="0"/>
              <a:t> projection shortcut </a:t>
            </a:r>
            <a:r>
              <a:rPr lang="en-US" dirty="0" err="1"/>
              <a:t>không</a:t>
            </a:r>
            <a:r>
              <a:rPr lang="en-US" dirty="0"/>
              <a:t> </a:t>
            </a:r>
            <a:r>
              <a:rPr lang="en-US" dirty="0" err="1"/>
              <a:t>cần</a:t>
            </a:r>
            <a:r>
              <a:rPr lang="en-US" dirty="0"/>
              <a:t> </a:t>
            </a:r>
            <a:r>
              <a:rPr lang="en-US" dirty="0" err="1"/>
              <a:t>thiết</a:t>
            </a:r>
            <a:r>
              <a:rPr lang="en-US" dirty="0"/>
              <a:t> =&gt; </a:t>
            </a:r>
            <a:r>
              <a:rPr lang="en-US" dirty="0" err="1"/>
              <a:t>sử</a:t>
            </a:r>
            <a:r>
              <a:rPr lang="en-US" dirty="0"/>
              <a:t> dung </a:t>
            </a:r>
            <a:r>
              <a:rPr lang="en-US" dirty="0" err="1"/>
              <a:t>tùy</a:t>
            </a:r>
            <a:r>
              <a:rPr lang="en-US" dirty="0"/>
              <a:t> </a:t>
            </a:r>
            <a:r>
              <a:rPr lang="en-US" dirty="0" err="1"/>
              <a:t>chọn</a:t>
            </a:r>
            <a:r>
              <a:rPr lang="en-US" dirty="0"/>
              <a:t> C </a:t>
            </a:r>
            <a:r>
              <a:rPr lang="en-US" dirty="0" err="1"/>
              <a:t>trong</a:t>
            </a:r>
            <a:r>
              <a:rPr lang="en-US" dirty="0"/>
              <a:t> </a:t>
            </a:r>
            <a:r>
              <a:rPr lang="en-US" dirty="0" err="1"/>
              <a:t>phần</a:t>
            </a:r>
            <a:r>
              <a:rPr lang="en-US" dirty="0"/>
              <a:t> </a:t>
            </a:r>
            <a:r>
              <a:rPr lang="en-US" dirty="0" err="1"/>
              <a:t>còn</a:t>
            </a:r>
            <a:r>
              <a:rPr lang="en-US" dirty="0"/>
              <a:t> </a:t>
            </a:r>
            <a:r>
              <a:rPr lang="en-US" dirty="0" err="1"/>
              <a:t>lại</a:t>
            </a:r>
            <a:r>
              <a:rPr lang="en-US" dirty="0"/>
              <a:t> </a:t>
            </a:r>
            <a:r>
              <a:rPr lang="en-US" dirty="0" err="1"/>
              <a:t>của</a:t>
            </a:r>
            <a:r>
              <a:rPr lang="en-US" dirty="0"/>
              <a:t> </a:t>
            </a:r>
            <a:r>
              <a:rPr lang="en-US" dirty="0" err="1"/>
              <a:t>bài</a:t>
            </a:r>
            <a:r>
              <a:rPr lang="en-US" dirty="0"/>
              <a:t> </a:t>
            </a:r>
            <a:r>
              <a:rPr lang="en-US" dirty="0" err="1"/>
              <a:t>viết</a:t>
            </a:r>
            <a:r>
              <a:rPr lang="en-US" dirty="0"/>
              <a:t> </a:t>
            </a:r>
            <a:r>
              <a:rPr lang="en-US" dirty="0" err="1"/>
              <a:t>để</a:t>
            </a:r>
            <a:r>
              <a:rPr lang="en-US" dirty="0"/>
              <a:t> </a:t>
            </a:r>
            <a:r>
              <a:rPr lang="en-US" dirty="0" err="1"/>
              <a:t>giảm</a:t>
            </a:r>
            <a:r>
              <a:rPr lang="en-US" dirty="0"/>
              <a:t> </a:t>
            </a:r>
            <a:r>
              <a:rPr lang="en-US" dirty="0" err="1"/>
              <a:t>độ</a:t>
            </a:r>
            <a:r>
              <a:rPr lang="en-US" dirty="0"/>
              <a:t> </a:t>
            </a:r>
            <a:r>
              <a:rPr lang="en-US" dirty="0" err="1"/>
              <a:t>phức</a:t>
            </a:r>
            <a:r>
              <a:rPr lang="en-US" dirty="0"/>
              <a:t> </a:t>
            </a:r>
            <a:r>
              <a:rPr lang="en-US" dirty="0" err="1"/>
              <a:t>tạp</a:t>
            </a:r>
            <a:r>
              <a:rPr lang="en-US" dirty="0"/>
              <a:t> </a:t>
            </a:r>
            <a:r>
              <a:rPr lang="en-US" dirty="0" err="1"/>
              <a:t>của</a:t>
            </a:r>
            <a:r>
              <a:rPr lang="en-US" dirty="0"/>
              <a:t> </a:t>
            </a:r>
            <a:r>
              <a:rPr lang="en-US" dirty="0" err="1"/>
              <a:t>bộ</a:t>
            </a:r>
            <a:r>
              <a:rPr lang="en-US" dirty="0"/>
              <a:t> </a:t>
            </a:r>
            <a:r>
              <a:rPr lang="en-US" dirty="0" err="1"/>
              <a:t>nhớ</a:t>
            </a:r>
            <a:r>
              <a:rPr lang="en-US" dirty="0"/>
              <a:t>, </a:t>
            </a:r>
            <a:r>
              <a:rPr lang="en-US" dirty="0" err="1"/>
              <a:t>thời</a:t>
            </a:r>
            <a:r>
              <a:rPr lang="en-US" dirty="0"/>
              <a:t> </a:t>
            </a:r>
            <a:r>
              <a:rPr lang="en-US" dirty="0" err="1"/>
              <a:t>gian</a:t>
            </a:r>
            <a:r>
              <a:rPr lang="en-US" dirty="0"/>
              <a:t> </a:t>
            </a:r>
            <a:r>
              <a:rPr lang="en-US" dirty="0" err="1"/>
              <a:t>và</a:t>
            </a:r>
            <a:r>
              <a:rPr lang="en-US" dirty="0"/>
              <a:t> </a:t>
            </a:r>
            <a:r>
              <a:rPr lang="en-US" dirty="0" err="1"/>
              <a:t>kích</a:t>
            </a:r>
            <a:r>
              <a:rPr lang="en-US" dirty="0"/>
              <a:t> </a:t>
            </a:r>
            <a:r>
              <a:rPr lang="en-US" dirty="0" err="1"/>
              <a:t>thước</a:t>
            </a:r>
            <a:r>
              <a:rPr lang="en-US" dirty="0"/>
              <a:t> </a:t>
            </a:r>
            <a:r>
              <a:rPr lang="en-US" dirty="0" err="1"/>
              <a:t>mô</a:t>
            </a:r>
            <a:r>
              <a:rPr lang="en-US" dirty="0"/>
              <a:t> </a:t>
            </a:r>
            <a:r>
              <a:rPr lang="en-US" dirty="0" err="1"/>
              <a:t>hình</a:t>
            </a:r>
            <a:endParaRPr lang="en-US" dirty="0"/>
          </a:p>
          <a:p>
            <a:r>
              <a:rPr lang="en-US" dirty="0" err="1"/>
              <a:t>Các</a:t>
            </a:r>
            <a:r>
              <a:rPr lang="en-US" dirty="0"/>
              <a:t> shortcut </a:t>
            </a:r>
            <a:r>
              <a:rPr lang="en-US" dirty="0" err="1"/>
              <a:t>định</a:t>
            </a:r>
            <a:r>
              <a:rPr lang="en-US" dirty="0"/>
              <a:t> </a:t>
            </a:r>
            <a:r>
              <a:rPr lang="en-US" dirty="0" err="1"/>
              <a:t>danh</a:t>
            </a:r>
            <a:r>
              <a:rPr lang="en-US" dirty="0"/>
              <a:t> </a:t>
            </a:r>
            <a:r>
              <a:rPr lang="en-US" dirty="0" err="1"/>
              <a:t>quan</a:t>
            </a:r>
            <a:r>
              <a:rPr lang="en-US" dirty="0"/>
              <a:t> </a:t>
            </a:r>
            <a:r>
              <a:rPr lang="en-US" dirty="0" err="1"/>
              <a:t>trọng</a:t>
            </a:r>
            <a:r>
              <a:rPr lang="en-US" dirty="0"/>
              <a:t> </a:t>
            </a:r>
            <a:r>
              <a:rPr lang="en-US" dirty="0" err="1"/>
              <a:t>để</a:t>
            </a:r>
            <a:r>
              <a:rPr lang="en-US" dirty="0"/>
              <a:t> </a:t>
            </a:r>
            <a:r>
              <a:rPr lang="en-US" dirty="0" err="1"/>
              <a:t>không</a:t>
            </a:r>
            <a:r>
              <a:rPr lang="en-US" dirty="0"/>
              <a:t> </a:t>
            </a:r>
            <a:r>
              <a:rPr lang="en-US" dirty="0" err="1"/>
              <a:t>làm</a:t>
            </a:r>
            <a:r>
              <a:rPr lang="en-US" dirty="0"/>
              <a:t> tang </a:t>
            </a:r>
            <a:r>
              <a:rPr lang="en-US" dirty="0" err="1"/>
              <a:t>sự</a:t>
            </a:r>
            <a:r>
              <a:rPr lang="en-US" dirty="0"/>
              <a:t> </a:t>
            </a:r>
            <a:r>
              <a:rPr lang="en-US" dirty="0" err="1"/>
              <a:t>phức</a:t>
            </a:r>
            <a:r>
              <a:rPr lang="en-US" dirty="0"/>
              <a:t> </a:t>
            </a:r>
            <a:r>
              <a:rPr lang="en-US" dirty="0" err="1"/>
              <a:t>tạp</a:t>
            </a:r>
            <a:r>
              <a:rPr lang="en-US" dirty="0"/>
              <a:t> </a:t>
            </a:r>
            <a:r>
              <a:rPr lang="en-US" dirty="0" err="1"/>
              <a:t>của</a:t>
            </a:r>
            <a:r>
              <a:rPr lang="en-US" dirty="0"/>
              <a:t> </a:t>
            </a:r>
            <a:r>
              <a:rPr lang="en-US" dirty="0" err="1"/>
              <a:t>các</a:t>
            </a:r>
            <a:r>
              <a:rPr lang="en-US" dirty="0"/>
              <a:t> </a:t>
            </a:r>
            <a:r>
              <a:rPr lang="en-US" dirty="0" err="1"/>
              <a:t>kiến</a:t>
            </a:r>
            <a:r>
              <a:rPr lang="en-US" dirty="0"/>
              <a:t> </a:t>
            </a:r>
            <a:r>
              <a:rPr lang="en-US" dirty="0" err="1"/>
              <a:t>trúc</a:t>
            </a:r>
            <a:r>
              <a:rPr lang="en-US" dirty="0"/>
              <a:t> </a:t>
            </a:r>
            <a:r>
              <a:rPr lang="en-US" dirty="0" err="1"/>
              <a:t>nút</a:t>
            </a:r>
            <a:r>
              <a:rPr lang="en-US" dirty="0"/>
              <a:t> </a:t>
            </a:r>
            <a:r>
              <a:rPr lang="en-US" dirty="0" err="1"/>
              <a:t>cổ</a:t>
            </a:r>
            <a:r>
              <a:rPr lang="en-US" dirty="0"/>
              <a:t> chai</a:t>
            </a:r>
          </a:p>
          <a:p>
            <a:endParaRPr lang="en-US" dirty="0"/>
          </a:p>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33</a:t>
            </a:fld>
            <a:endParaRPr lang="en-US"/>
          </a:p>
        </p:txBody>
      </p:sp>
    </p:spTree>
    <p:extLst>
      <p:ext uri="{BB962C8B-B14F-4D97-AF65-F5344CB8AC3E}">
        <p14:creationId xmlns:p14="http://schemas.microsoft.com/office/powerpoint/2010/main" val="4046926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kern="1200" dirty="0">
                <a:solidFill>
                  <a:schemeClr val="tx1"/>
                </a:solidFill>
                <a:effectLst/>
                <a:latin typeface="+mn-lt"/>
                <a:ea typeface="+mn-ea"/>
                <a:cs typeface="+mn-cs"/>
              </a:rPr>
              <a:t>ResNet 50 lớp</a:t>
            </a:r>
            <a:r>
              <a:rPr lang="vi-VN" sz="1200" kern="1200" dirty="0">
                <a:solidFill>
                  <a:schemeClr val="tx1"/>
                </a:solidFill>
                <a:effectLst/>
                <a:latin typeface="+mn-lt"/>
                <a:ea typeface="+mn-ea"/>
                <a:cs typeface="+mn-cs"/>
              </a:rPr>
              <a:t>: Thay thế mỗi khối 2 lớp trong mạng 34 lớp bằng khối nút cổ chai 3 lớp này, dẫn đến ResNet 50 lớp (Bảng 1). Sử dụng tùy chọn B để tăng kích thước. Mô hình này có 3,8 tỷ FLOP.</a:t>
            </a:r>
            <a:endParaRPr lang="en-US" sz="12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vi-VN" sz="1200" b="1" kern="1200" dirty="0">
                <a:solidFill>
                  <a:schemeClr val="tx1"/>
                </a:solidFill>
                <a:effectLst/>
                <a:latin typeface="+mn-lt"/>
                <a:ea typeface="+mn-ea"/>
                <a:cs typeface="+mn-cs"/>
              </a:rPr>
              <a:t>ResNets 101 lớp và 152 lớp</a:t>
            </a:r>
            <a:r>
              <a:rPr lang="vi-VN" sz="1200" kern="1200" dirty="0">
                <a:solidFill>
                  <a:schemeClr val="tx1"/>
                </a:solidFill>
                <a:effectLst/>
                <a:latin typeface="+mn-lt"/>
                <a:ea typeface="+mn-ea"/>
                <a:cs typeface="+mn-cs"/>
              </a:rPr>
              <a:t>: Xây dựng ResNets 101 lớp và 152 lớp bằng cách sử dụng nhiều khối 3 lớp hơn (Bảng 1). </a:t>
            </a:r>
          </a:p>
          <a:p>
            <a:r>
              <a:rPr lang="vi-VN" sz="1200" kern="1200" dirty="0">
                <a:solidFill>
                  <a:schemeClr val="tx1"/>
                </a:solidFill>
                <a:effectLst/>
                <a:latin typeface="+mn-lt"/>
                <a:ea typeface="+mn-ea"/>
                <a:cs typeface="+mn-cs"/>
              </a:rPr>
              <a:t>Đáng chú ý, mặc dù độ sâu được tăng lên đáng kể, ResNet 152 lớp (11,3 tỷ FLOP) vẫn có độ phức tạp thấp hơn lưới VGG-16/19 (15,3 / 19,6 tỷ FLOP).</a:t>
            </a:r>
            <a:endParaRPr lang="en-US" sz="12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vi-VN" sz="1200" b="1" kern="1200" dirty="0">
                <a:solidFill>
                  <a:schemeClr val="tx1"/>
                </a:solidFill>
                <a:effectLst/>
                <a:latin typeface="+mn-lt"/>
                <a:ea typeface="+mn-ea"/>
                <a:cs typeface="+mn-cs"/>
              </a:rPr>
              <a:t>Các ResNets 50/101/152</a:t>
            </a:r>
            <a:r>
              <a:rPr lang="vi-VN" sz="1200" kern="1200" dirty="0">
                <a:solidFill>
                  <a:schemeClr val="tx1"/>
                </a:solidFill>
                <a:effectLst/>
                <a:latin typeface="+mn-lt"/>
                <a:ea typeface="+mn-ea"/>
                <a:cs typeface="+mn-cs"/>
              </a:rPr>
              <a:t> chính xác hơn các lớp 34 lớp theo tỷ lệ lợi nhuận đáng kể (Bảng 3 và 4). </a:t>
            </a:r>
          </a:p>
          <a:p>
            <a:r>
              <a:rPr lang="vi-VN" sz="1200" kern="1200" dirty="0">
                <a:solidFill>
                  <a:schemeClr val="tx1"/>
                </a:solidFill>
                <a:effectLst/>
                <a:latin typeface="+mn-lt"/>
                <a:ea typeface="+mn-ea"/>
                <a:cs typeface="+mn-cs"/>
              </a:rPr>
              <a:t>Chúng tôi không quan sát vấn đề xuống cấp và do đó tận hưởng độ chính xác đáng kể từ độ sâu tăng đáng kể. </a:t>
            </a:r>
          </a:p>
          <a:p>
            <a:r>
              <a:rPr lang="vi-VN" sz="1200" kern="1200" dirty="0">
                <a:solidFill>
                  <a:schemeClr val="tx1"/>
                </a:solidFill>
                <a:effectLst/>
                <a:latin typeface="+mn-lt"/>
                <a:ea typeface="+mn-ea"/>
                <a:cs typeface="+mn-cs"/>
              </a:rPr>
              <a:t>Lợi ích của độ sâu được chứng kiến cho tất cả các số liệu đánh giá (Bảng 3 và 4).</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34</a:t>
            </a:fld>
            <a:endParaRPr lang="en-US"/>
          </a:p>
        </p:txBody>
      </p:sp>
    </p:spTree>
    <p:extLst>
      <p:ext uri="{BB962C8B-B14F-4D97-AF65-F5344CB8AC3E}">
        <p14:creationId xmlns:p14="http://schemas.microsoft.com/office/powerpoint/2010/main" val="2841839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Kết quả mô hình duy nhất này vượt trội hơn tất cả các kết quả tập hợp trước đó (Bảng 5). </a:t>
            </a:r>
          </a:p>
          <a:p>
            <a:r>
              <a:rPr lang="vi-VN" sz="1200" kern="1200" dirty="0">
                <a:solidFill>
                  <a:schemeClr val="tx1"/>
                </a:solidFill>
                <a:effectLst/>
                <a:latin typeface="+mn-lt"/>
                <a:ea typeface="+mn-ea"/>
                <a:cs typeface="+mn-cs"/>
              </a:rPr>
              <a:t>Chúng tôi kết hợp sáu mô hình có độ sâu khác nhau để tạo thành một nhóm (chỉ với hai mô hình 152 lớp tại thời điểm nộp). </a:t>
            </a:r>
          </a:p>
          <a:p>
            <a:r>
              <a:rPr lang="vi-VN" sz="1200" kern="1200" dirty="0">
                <a:solidFill>
                  <a:schemeClr val="tx1"/>
                </a:solidFill>
                <a:effectLst/>
                <a:latin typeface="+mn-lt"/>
                <a:ea typeface="+mn-ea"/>
                <a:cs typeface="+mn-cs"/>
              </a:rPr>
              <a:t>Điều này dẫn đến 3,57% lỗi hàng đầu trong bộ thử nghiệm (Bảng 5). Mục này đã giành được vị trí số 1 trong ILSVRC 2015.</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35</a:t>
            </a:fld>
            <a:endParaRPr lang="en-US"/>
          </a:p>
        </p:txBody>
      </p:sp>
    </p:spTree>
    <p:extLst>
      <p:ext uri="{BB962C8B-B14F-4D97-AF65-F5344CB8AC3E}">
        <p14:creationId xmlns:p14="http://schemas.microsoft.com/office/powerpoint/2010/main" val="3869412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dư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3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32 × 32,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pixel.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3 × 3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Sau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6n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3 × 3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{32, 16, 8},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2n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feature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{16, 32, 64}.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mẫu</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đủ</a:t>
            </a:r>
            <a:r>
              <a:rPr lang="en-US" sz="1200" kern="1200" dirty="0">
                <a:solidFill>
                  <a:schemeClr val="tx1"/>
                </a:solidFill>
                <a:effectLst/>
                <a:latin typeface="+mn-lt"/>
                <a:ea typeface="+mn-ea"/>
                <a:cs typeface="+mn-cs"/>
              </a:rPr>
              <a:t> 10 </a:t>
            </a:r>
            <a:r>
              <a:rPr lang="en-US" sz="1200" kern="1200" dirty="0" err="1">
                <a:solidFill>
                  <a:schemeClr val="tx1"/>
                </a:solidFill>
                <a:effectLst/>
                <a:latin typeface="+mn-lt"/>
                <a:ea typeface="+mn-ea"/>
                <a:cs typeface="+mn-cs"/>
              </a:rPr>
              <a:t>chiều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6n + 2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3 × 3 (</a:t>
            </a:r>
            <a:r>
              <a:rPr lang="en-US" sz="1200" kern="1200" dirty="0" err="1">
                <a:solidFill>
                  <a:schemeClr val="tx1"/>
                </a:solidFill>
                <a:effectLst/>
                <a:latin typeface="+mn-lt"/>
                <a:ea typeface="+mn-ea"/>
                <a:cs typeface="+mn-cs"/>
              </a:rPr>
              <a:t>hoàn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3n </a:t>
            </a:r>
            <a:r>
              <a:rPr lang="en-US" sz="1200" kern="1200" dirty="0" err="1">
                <a:solidFill>
                  <a:schemeClr val="tx1"/>
                </a:solidFill>
                <a:effectLst/>
                <a:latin typeface="+mn-lt"/>
                <a:ea typeface="+mn-ea"/>
                <a:cs typeface="+mn-cs"/>
              </a:rPr>
              <a:t>lối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tắt</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tùy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0,0001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0,9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[12]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BN [16]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minibatch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128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GPU.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tỷ</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0,1, chia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10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lặp</a:t>
            </a:r>
            <a:r>
              <a:rPr lang="en-US" sz="1200" kern="1200" dirty="0">
                <a:solidFill>
                  <a:schemeClr val="tx1"/>
                </a:solidFill>
                <a:effectLst/>
                <a:latin typeface="+mn-lt"/>
                <a:ea typeface="+mn-ea"/>
                <a:cs typeface="+mn-cs"/>
              </a:rPr>
              <a:t> 32k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48 </a:t>
            </a:r>
            <a:r>
              <a:rPr lang="en-US" sz="1200" kern="1200" dirty="0" err="1">
                <a:solidFill>
                  <a:schemeClr val="tx1"/>
                </a:solidFill>
                <a:effectLst/>
                <a:latin typeface="+mn-lt"/>
                <a:ea typeface="+mn-ea"/>
                <a:cs typeface="+mn-cs"/>
              </a:rPr>
              <a:t>nghìn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dứt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lặp</a:t>
            </a:r>
            <a:r>
              <a:rPr lang="en-US" sz="1200" kern="1200" dirty="0">
                <a:solidFill>
                  <a:schemeClr val="tx1"/>
                </a:solidFill>
                <a:effectLst/>
                <a:latin typeface="+mn-lt"/>
                <a:ea typeface="+mn-ea"/>
                <a:cs typeface="+mn-cs"/>
              </a:rPr>
              <a:t> 64k,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chia 45k / 5k.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[24]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4 pixel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32 × 32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32 × 32 ban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36</a:t>
            </a:fld>
            <a:endParaRPr lang="en-US"/>
          </a:p>
        </p:txBody>
      </p:sp>
    </p:spTree>
    <p:extLst>
      <p:ext uri="{BB962C8B-B14F-4D97-AF65-F5344CB8AC3E}">
        <p14:creationId xmlns:p14="http://schemas.microsoft.com/office/powerpoint/2010/main" val="2434121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Các đường đứt nét biểu thị lỗi training và các đường in đậm biểu thị lỗi test. </a:t>
            </a:r>
          </a:p>
          <a:p>
            <a:r>
              <a:rPr lang="vi-VN" sz="1200" kern="1200" dirty="0">
                <a:solidFill>
                  <a:schemeClr val="tx1"/>
                </a:solidFill>
                <a:effectLst/>
                <a:latin typeface="+mn-lt"/>
                <a:ea typeface="+mn-ea"/>
                <a:cs typeface="+mn-cs"/>
              </a:rPr>
              <a:t>Trái: mạng thông thường. Lỗi của plain-110 cao hơn 60% và không được hiển thị. </a:t>
            </a:r>
          </a:p>
          <a:p>
            <a:r>
              <a:rPr lang="vi-VN" sz="1200" kern="1200" dirty="0">
                <a:solidFill>
                  <a:schemeClr val="tx1"/>
                </a:solidFill>
                <a:effectLst/>
                <a:latin typeface="+mn-lt"/>
                <a:ea typeface="+mn-ea"/>
                <a:cs typeface="+mn-cs"/>
              </a:rPr>
              <a:t>Giữa: ResNets. </a:t>
            </a:r>
          </a:p>
          <a:p>
            <a:r>
              <a:rPr lang="vi-VN" sz="1200" kern="1200" dirty="0">
                <a:solidFill>
                  <a:schemeClr val="tx1"/>
                </a:solidFill>
                <a:effectLst/>
                <a:latin typeface="+mn-lt"/>
                <a:ea typeface="+mn-ea"/>
                <a:cs typeface="+mn-cs"/>
              </a:rPr>
              <a:t>Phải: ResNets với 110 và 1202 lớp.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so </a:t>
            </a:r>
            <a:r>
              <a:rPr lang="en-US" sz="1200" kern="1200" dirty="0" err="1">
                <a:solidFill>
                  <a:schemeClr val="tx1"/>
                </a:solidFill>
                <a:effectLst/>
                <a:latin typeface="+mn-lt"/>
                <a:ea typeface="+mn-ea"/>
                <a:cs typeface="+mn-cs"/>
              </a:rPr>
              <a:t>sánh</a:t>
            </a:r>
            <a:r>
              <a:rPr lang="en-US" sz="1200" kern="1200" dirty="0">
                <a:solidFill>
                  <a:schemeClr val="tx1"/>
                </a:solidFill>
                <a:effectLst/>
                <a:latin typeface="+mn-lt"/>
                <a:ea typeface="+mn-ea"/>
                <a:cs typeface="+mn-cs"/>
              </a:rPr>
              <a:t> n = {3, 5, 7, 9},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20, 32, 44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56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chịu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ImageNet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4,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MNIST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[41]),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6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ResNets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ImageNet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4,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ResNets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37</a:t>
            </a:fld>
            <a:endParaRPr lang="en-US"/>
          </a:p>
        </p:txBody>
      </p:sp>
    </p:spTree>
    <p:extLst>
      <p:ext uri="{BB962C8B-B14F-4D97-AF65-F5344CB8AC3E}">
        <p14:creationId xmlns:p14="http://schemas.microsoft.com/office/powerpoint/2010/main" val="2106849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a:t>
            </a:r>
            <a:r>
              <a:rPr lang="en-US" sz="1200" kern="1200" dirty="0">
                <a:solidFill>
                  <a:schemeClr val="tx1"/>
                </a:solidFill>
                <a:effectLst/>
                <a:latin typeface="+mn-lt"/>
                <a:ea typeface="+mn-ea"/>
                <a:cs typeface="+mn-cs"/>
              </a:rPr>
              <a:t> n = 18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ResNet</a:t>
            </a:r>
            <a:r>
              <a:rPr lang="en-US" sz="1200" kern="1200" dirty="0">
                <a:solidFill>
                  <a:schemeClr val="tx1"/>
                </a:solidFill>
                <a:effectLst/>
                <a:latin typeface="+mn-lt"/>
                <a:ea typeface="+mn-ea"/>
                <a:cs typeface="+mn-cs"/>
              </a:rPr>
              <a:t> 110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tập</a:t>
            </a:r>
            <a:r>
              <a:rPr lang="en-US" sz="1200" kern="1200" dirty="0">
                <a:solidFill>
                  <a:schemeClr val="tx1"/>
                </a:solidFill>
                <a:effectLst/>
                <a:latin typeface="+mn-lt"/>
                <a:ea typeface="+mn-ea"/>
                <a:cs typeface="+mn-cs"/>
              </a:rPr>
              <a:t> ban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0,1 </a:t>
            </a:r>
            <a:r>
              <a:rPr lang="en-US" sz="1200" kern="1200" dirty="0" err="1">
                <a:solidFill>
                  <a:schemeClr val="tx1"/>
                </a:solidFill>
                <a:effectLst/>
                <a:latin typeface="+mn-lt"/>
                <a:ea typeface="+mn-ea"/>
                <a:cs typeface="+mn-cs"/>
              </a:rPr>
              <a:t>hơi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0,01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80%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400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quay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0,1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110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hội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6,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mỏng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FitNet</a:t>
            </a:r>
            <a:r>
              <a:rPr lang="en-US" sz="1200" kern="1200" dirty="0">
                <a:solidFill>
                  <a:schemeClr val="tx1"/>
                </a:solidFill>
                <a:effectLst/>
                <a:latin typeface="+mn-lt"/>
                <a:ea typeface="+mn-ea"/>
                <a:cs typeface="+mn-cs"/>
              </a:rPr>
              <a:t> [34]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Highway [41]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6), </a:t>
            </a:r>
            <a:r>
              <a:rPr lang="en-US" sz="1200" kern="1200" dirty="0" err="1">
                <a:solidFill>
                  <a:schemeClr val="tx1"/>
                </a:solidFill>
                <a:effectLst/>
                <a:latin typeface="+mn-lt"/>
                <a:ea typeface="+mn-ea"/>
                <a:cs typeface="+mn-cs"/>
              </a:rPr>
              <a:t>tuy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(6,43%,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Khám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phá</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hơn</a:t>
            </a:r>
            <a:r>
              <a:rPr lang="en-US" sz="1200" b="1" kern="1200" dirty="0">
                <a:solidFill>
                  <a:schemeClr val="tx1"/>
                </a:solidFill>
                <a:effectLst/>
                <a:latin typeface="+mn-lt"/>
                <a:ea typeface="+mn-ea"/>
                <a:cs typeface="+mn-cs"/>
              </a:rPr>
              <a:t> 1000 </a:t>
            </a:r>
            <a:r>
              <a:rPr lang="en-US" sz="1200" b="1"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1000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n = 200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1202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103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&lt;0,1%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6,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(7,93%,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6).</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1202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so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110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1202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(19,4M)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maxout</a:t>
            </a:r>
            <a:r>
              <a:rPr lang="en-US" sz="1200" kern="1200" dirty="0">
                <a:solidFill>
                  <a:schemeClr val="tx1"/>
                </a:solidFill>
                <a:effectLst/>
                <a:latin typeface="+mn-lt"/>
                <a:ea typeface="+mn-ea"/>
                <a:cs typeface="+mn-cs"/>
              </a:rPr>
              <a:t> [9]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[13]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([9, 25, 24, 34])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mỏng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lai</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38</a:t>
            </a:fld>
            <a:endParaRPr lang="en-US"/>
          </a:p>
        </p:txBody>
      </p:sp>
    </p:spTree>
    <p:extLst>
      <p:ext uri="{BB962C8B-B14F-4D97-AF65-F5344CB8AC3E}">
        <p14:creationId xmlns:p14="http://schemas.microsoft.com/office/powerpoint/2010/main" val="1541900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1" kern="1200" dirty="0">
                <a:solidFill>
                  <a:schemeClr val="tx1"/>
                </a:solidFill>
                <a:effectLst/>
                <a:latin typeface="+mn-lt"/>
                <a:ea typeface="+mn-ea"/>
                <a:cs typeface="+mn-cs"/>
              </a:rPr>
              <a:t>Độ lệch chuẩn (std) của phản ứng lớp trên CIFAR10. Các phản hồi là đầu ra của mỗi lớp 3 × 3, sau BN và trước phi tuyến.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1" kern="1200" dirty="0">
                <a:solidFill>
                  <a:schemeClr val="tx1"/>
                </a:solidFill>
                <a:effectLst/>
                <a:latin typeface="+mn-lt"/>
                <a:ea typeface="+mn-ea"/>
                <a:cs typeface="+mn-cs"/>
              </a:rPr>
              <a:t>Trên: các lớp được hiển thị theo thứ tự ban đầu của chúng.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1" kern="1200" dirty="0">
                <a:solidFill>
                  <a:schemeClr val="tx1"/>
                </a:solidFill>
                <a:effectLst/>
                <a:latin typeface="+mn-lt"/>
                <a:ea typeface="+mn-ea"/>
                <a:cs typeface="+mn-cs"/>
              </a:rPr>
              <a:t>Dưới: các phản hồi được xếp theo thứ tự giảm dần.</a:t>
            </a: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Phân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tích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các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phản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hồi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của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7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lệch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(std)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3 × 3,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BN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phi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phép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ResNets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7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ResNets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so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(Sec.3.1)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gũi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zero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sót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ResNet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so </a:t>
            </a:r>
            <a:r>
              <a:rPr lang="en-US" sz="1200" kern="1200" dirty="0" err="1">
                <a:solidFill>
                  <a:schemeClr val="tx1"/>
                </a:solidFill>
                <a:effectLst/>
                <a:latin typeface="+mn-lt"/>
                <a:ea typeface="+mn-ea"/>
                <a:cs typeface="+mn-cs"/>
              </a:rPr>
              <a:t>sánh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ResNet-20, 56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110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7.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ResNets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riêng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39</a:t>
            </a:fld>
            <a:endParaRPr lang="en-US"/>
          </a:p>
        </p:txBody>
      </p:sp>
    </p:spTree>
    <p:extLst>
      <p:ext uri="{BB962C8B-B14F-4D97-AF65-F5344CB8AC3E}">
        <p14:creationId xmlns:p14="http://schemas.microsoft.com/office/powerpoint/2010/main" val="2345544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Hình trên: Phát hiện đối tượng mAP (%) trên bộ thử nghiệm PASCAL VOC 2007/2012 bằng cách sử dụng đường cơ sở nhanh hơn R-CNN.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Bảng</a:t>
            </a:r>
            <a:r>
              <a:rPr lang="en-US" sz="1200" kern="1200" dirty="0">
                <a:solidFill>
                  <a:schemeClr val="tx1"/>
                </a:solidFill>
                <a:effectLst/>
                <a:latin typeface="+mn-lt"/>
                <a:ea typeface="+mn-ea"/>
                <a:cs typeface="+mn-cs"/>
              </a:rPr>
              <a:t> 7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8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PASCAL VOC 2007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2012 [5]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COCO [26].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Faster R-CNN [32]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VGG-16 [40]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ResNet-101.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40</a:t>
            </a:fld>
            <a:endParaRPr lang="en-US"/>
          </a:p>
        </p:txBody>
      </p:sp>
    </p:spTree>
    <p:extLst>
      <p:ext uri="{BB962C8B-B14F-4D97-AF65-F5344CB8AC3E}">
        <p14:creationId xmlns:p14="http://schemas.microsoft.com/office/powerpoint/2010/main" val="3427708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Hình</a:t>
            </a:r>
            <a:r>
              <a:rPr lang="en-US" dirty="0"/>
              <a:t> </a:t>
            </a:r>
            <a:r>
              <a:rPr lang="en-US" dirty="0" err="1"/>
              <a:t>trên</a:t>
            </a:r>
            <a:r>
              <a:rPr lang="en-US" dirty="0"/>
              <a:t>: </a:t>
            </a:r>
            <a:r>
              <a:rPr lang="vi-VN" dirty="0"/>
              <a:t>Phát hiện đối tượng mAP (%) trên bộ xác thực COCO bằng cách sử dụng đường cơ sở FasterR-CNN.</a:t>
            </a:r>
          </a:p>
          <a:p>
            <a:endParaRPr lang="vi-V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Đáng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COCO </a:t>
            </a:r>
            <a:r>
              <a:rPr lang="en-US" sz="1200" kern="1200" dirty="0" err="1">
                <a:solidFill>
                  <a:schemeClr val="tx1"/>
                </a:solidFill>
                <a:effectLst/>
                <a:latin typeface="+mn-lt"/>
                <a:ea typeface="+mn-ea"/>
                <a:cs typeface="+mn-cs"/>
              </a:rPr>
              <a:t>đầy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6.0%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COCO (</a:t>
            </a:r>
            <a:r>
              <a:rPr lang="en-US" sz="1200" kern="1200" dirty="0" err="1">
                <a:solidFill>
                  <a:schemeClr val="tx1"/>
                </a:solidFill>
                <a:effectLst/>
                <a:latin typeface="+mn-lt"/>
                <a:ea typeface="+mn-ea"/>
                <a:cs typeface="+mn-cs"/>
              </a:rPr>
              <a:t>mAP</a:t>
            </a:r>
            <a:r>
              <a:rPr lang="en-US" sz="1200" kern="1200" dirty="0">
                <a:solidFill>
                  <a:schemeClr val="tx1"/>
                </a:solidFill>
                <a:effectLst/>
                <a:latin typeface="+mn-lt"/>
                <a:ea typeface="+mn-ea"/>
                <a:cs typeface="+mn-cs"/>
              </a:rPr>
              <a:t> @ [. 5, .95]), </a:t>
            </a:r>
            <a:r>
              <a:rPr lang="en-US" sz="1200" kern="1200" dirty="0" err="1">
                <a:solidFill>
                  <a:schemeClr val="tx1"/>
                </a:solidFill>
                <a:effectLst/>
                <a:latin typeface="+mn-lt"/>
                <a:ea typeface="+mn-ea"/>
                <a:cs typeface="+mn-cs"/>
              </a:rPr>
              <a:t>cải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28%.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41</a:t>
            </a:fld>
            <a:endParaRPr lang="en-US"/>
          </a:p>
        </p:txBody>
      </p:sp>
    </p:spTree>
    <p:extLst>
      <p:ext uri="{BB962C8B-B14F-4D97-AF65-F5344CB8AC3E}">
        <p14:creationId xmlns:p14="http://schemas.microsoft.com/office/powerpoint/2010/main" val="1357745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Bảng</a:t>
            </a:r>
            <a:r>
              <a:rPr lang="en-US" dirty="0"/>
              <a:t> </a:t>
            </a:r>
            <a:r>
              <a:rPr lang="en-US" dirty="0" err="1"/>
              <a:t>trên</a:t>
            </a:r>
            <a:r>
              <a:rPr lang="en-US" dirty="0"/>
              <a:t>: Top-1 error (%,10-crop testing) on ImageNet validation</a:t>
            </a:r>
          </a:p>
          <a:p>
            <a:r>
              <a:rPr lang="en-US" dirty="0" err="1"/>
              <a:t>Đối</a:t>
            </a:r>
            <a:r>
              <a:rPr lang="en-US" dirty="0"/>
              <a:t> </a:t>
            </a:r>
            <a:r>
              <a:rPr lang="en-US" dirty="0" err="1"/>
              <a:t>với</a:t>
            </a:r>
            <a:r>
              <a:rPr lang="en-US" dirty="0"/>
              <a:t> </a:t>
            </a:r>
            <a:r>
              <a:rPr lang="en-US" dirty="0" err="1"/>
              <a:t>mạng</a:t>
            </a:r>
            <a:r>
              <a:rPr lang="en-US" dirty="0"/>
              <a:t> </a:t>
            </a:r>
            <a:r>
              <a:rPr lang="en-US" dirty="0" err="1"/>
              <a:t>đơn</a:t>
            </a:r>
            <a:r>
              <a:rPr lang="en-US" dirty="0"/>
              <a:t> </a:t>
            </a:r>
            <a:r>
              <a:rPr lang="en-US" dirty="0" err="1"/>
              <a:t>giản</a:t>
            </a:r>
            <a:r>
              <a:rPr lang="en-US" dirty="0"/>
              <a:t>: </a:t>
            </a:r>
            <a:r>
              <a:rPr lang="en-US" dirty="0" err="1"/>
              <a:t>Tỉ</a:t>
            </a:r>
            <a:r>
              <a:rPr lang="en-US" dirty="0"/>
              <a:t> </a:t>
            </a:r>
            <a:r>
              <a:rPr lang="en-US" dirty="0" err="1"/>
              <a:t>lệ</a:t>
            </a:r>
            <a:r>
              <a:rPr lang="en-US" dirty="0"/>
              <a:t> </a:t>
            </a:r>
            <a:r>
              <a:rPr lang="en-US" dirty="0" err="1"/>
              <a:t>lỗi</a:t>
            </a:r>
            <a:r>
              <a:rPr lang="en-US" dirty="0"/>
              <a:t> </a:t>
            </a:r>
            <a:r>
              <a:rPr lang="en-US" dirty="0" err="1"/>
              <a:t>đối</a:t>
            </a:r>
            <a:r>
              <a:rPr lang="en-US" dirty="0"/>
              <a:t> </a:t>
            </a:r>
            <a:r>
              <a:rPr lang="en-US" dirty="0" err="1"/>
              <a:t>với</a:t>
            </a:r>
            <a:r>
              <a:rPr lang="en-US" dirty="0"/>
              <a:t> 34 </a:t>
            </a:r>
            <a:r>
              <a:rPr lang="en-US" dirty="0" err="1"/>
              <a:t>lớp</a:t>
            </a:r>
            <a:r>
              <a:rPr lang="en-US" dirty="0"/>
              <a:t> </a:t>
            </a:r>
            <a:r>
              <a:rPr lang="en-US" dirty="0" err="1"/>
              <a:t>cao</a:t>
            </a:r>
            <a:r>
              <a:rPr lang="en-US" dirty="0"/>
              <a:t> </a:t>
            </a:r>
            <a:r>
              <a:rPr lang="en-US" dirty="0" err="1"/>
              <a:t>hơn</a:t>
            </a:r>
            <a:r>
              <a:rPr lang="en-US" dirty="0"/>
              <a:t> 18 </a:t>
            </a:r>
            <a:r>
              <a:rPr lang="en-US" dirty="0" err="1"/>
              <a:t>lớp</a:t>
            </a:r>
            <a:endParaRPr lang="en-US" dirty="0"/>
          </a:p>
          <a:p>
            <a:r>
              <a:rPr lang="en-US" dirty="0" err="1"/>
              <a:t>Đối</a:t>
            </a:r>
            <a:r>
              <a:rPr lang="en-US" dirty="0"/>
              <a:t> </a:t>
            </a:r>
            <a:r>
              <a:rPr lang="en-US" dirty="0" err="1"/>
              <a:t>với</a:t>
            </a:r>
            <a:r>
              <a:rPr lang="en-US" dirty="0"/>
              <a:t> </a:t>
            </a:r>
            <a:r>
              <a:rPr lang="en-US" dirty="0" err="1"/>
              <a:t>mạng</a:t>
            </a:r>
            <a:r>
              <a:rPr lang="en-US" dirty="0"/>
              <a:t> </a:t>
            </a:r>
            <a:r>
              <a:rPr lang="en-US" dirty="0" err="1"/>
              <a:t>ResNet</a:t>
            </a:r>
            <a:r>
              <a:rPr lang="en-US" dirty="0"/>
              <a:t>: </a:t>
            </a:r>
            <a:r>
              <a:rPr lang="en-US" dirty="0" err="1"/>
              <a:t>Tỉ</a:t>
            </a:r>
            <a:r>
              <a:rPr lang="en-US" dirty="0"/>
              <a:t> </a:t>
            </a:r>
            <a:r>
              <a:rPr lang="en-US" dirty="0" err="1"/>
              <a:t>lệ</a:t>
            </a:r>
            <a:r>
              <a:rPr lang="en-US" dirty="0"/>
              <a:t> </a:t>
            </a:r>
            <a:r>
              <a:rPr lang="en-US" dirty="0" err="1"/>
              <a:t>lỗi</a:t>
            </a:r>
            <a:r>
              <a:rPr lang="en-US" dirty="0"/>
              <a:t> </a:t>
            </a:r>
            <a:r>
              <a:rPr lang="en-US" dirty="0" err="1"/>
              <a:t>giảm</a:t>
            </a:r>
            <a:r>
              <a:rPr lang="en-US" dirty="0"/>
              <a:t> </a:t>
            </a:r>
            <a:r>
              <a:rPr lang="en-US" dirty="0" err="1"/>
              <a:t>khi</a:t>
            </a:r>
            <a:r>
              <a:rPr lang="en-US" dirty="0"/>
              <a:t> </a:t>
            </a:r>
            <a:r>
              <a:rPr lang="en-US" dirty="0" err="1"/>
              <a:t>có</a:t>
            </a:r>
            <a:r>
              <a:rPr lang="en-US" dirty="0"/>
              <a:t> </a:t>
            </a:r>
            <a:r>
              <a:rPr lang="en-US" dirty="0" err="1"/>
              <a:t>nhiều</a:t>
            </a:r>
            <a:r>
              <a:rPr lang="en-US" dirty="0"/>
              <a:t> </a:t>
            </a:r>
            <a:r>
              <a:rPr lang="en-US" dirty="0" err="1"/>
              <a:t>lớp</a:t>
            </a:r>
            <a:r>
              <a:rPr lang="en-US" dirty="0"/>
              <a:t> </a:t>
            </a:r>
            <a:r>
              <a:rPr lang="en-US" dirty="0" err="1"/>
              <a:t>hơn</a:t>
            </a:r>
            <a:r>
              <a:rPr lang="en-US" dirty="0"/>
              <a:t> (</a:t>
            </a:r>
            <a:r>
              <a:rPr lang="en-US" dirty="0" err="1"/>
              <a:t>giảm</a:t>
            </a:r>
            <a:r>
              <a:rPr lang="en-US" dirty="0"/>
              <a:t> ~ 2,8%)</a:t>
            </a:r>
          </a:p>
          <a:p>
            <a:endParaRPr lang="en-US" dirty="0"/>
          </a:p>
          <a:p>
            <a:r>
              <a:rPr lang="en-US" dirty="0"/>
              <a:t>So </a:t>
            </a:r>
            <a:r>
              <a:rPr lang="en-US" dirty="0" err="1"/>
              <a:t>sánh</a:t>
            </a:r>
            <a:r>
              <a:rPr lang="en-US" dirty="0"/>
              <a:t> </a:t>
            </a:r>
            <a:r>
              <a:rPr lang="en-US" dirty="0" err="1"/>
              <a:t>mạng</a:t>
            </a:r>
            <a:r>
              <a:rPr lang="en-US" dirty="0"/>
              <a:t> </a:t>
            </a:r>
            <a:r>
              <a:rPr lang="en-US" dirty="0" err="1"/>
              <a:t>đơn</a:t>
            </a:r>
            <a:r>
              <a:rPr lang="en-US" dirty="0"/>
              <a:t> </a:t>
            </a:r>
            <a:r>
              <a:rPr lang="en-US" dirty="0" err="1"/>
              <a:t>giản</a:t>
            </a:r>
            <a:r>
              <a:rPr lang="en-US" dirty="0"/>
              <a:t> </a:t>
            </a:r>
            <a:r>
              <a:rPr lang="en-US" dirty="0" err="1"/>
              <a:t>và</a:t>
            </a:r>
            <a:r>
              <a:rPr lang="en-US" dirty="0"/>
              <a:t> </a:t>
            </a:r>
            <a:r>
              <a:rPr lang="en-US" dirty="0" err="1"/>
              <a:t>ResNet</a:t>
            </a:r>
            <a:r>
              <a:rPr lang="en-US" dirty="0"/>
              <a:t>:</a:t>
            </a:r>
          </a:p>
          <a:p>
            <a:r>
              <a:rPr lang="en-US" dirty="0"/>
              <a:t>	- 18 </a:t>
            </a:r>
            <a:r>
              <a:rPr lang="en-US" dirty="0" err="1"/>
              <a:t>lớp</a:t>
            </a:r>
            <a:r>
              <a:rPr lang="en-US" dirty="0"/>
              <a:t>: </a:t>
            </a:r>
            <a:r>
              <a:rPr lang="en-US" dirty="0" err="1"/>
              <a:t>Xấp</a:t>
            </a:r>
            <a:r>
              <a:rPr lang="en-US" dirty="0"/>
              <a:t> </a:t>
            </a:r>
            <a:r>
              <a:rPr lang="en-US" dirty="0" err="1"/>
              <a:t>xỉ</a:t>
            </a:r>
            <a:r>
              <a:rPr lang="en-US" dirty="0"/>
              <a:t> </a:t>
            </a:r>
            <a:r>
              <a:rPr lang="en-US" dirty="0" err="1"/>
              <a:t>nhau</a:t>
            </a:r>
            <a:r>
              <a:rPr lang="en-US" dirty="0"/>
              <a:t> (~ 28%) </a:t>
            </a:r>
            <a:r>
              <a:rPr lang="en-US" dirty="0" err="1"/>
              <a:t>nhưng</a:t>
            </a:r>
            <a:r>
              <a:rPr lang="en-US" dirty="0"/>
              <a:t> </a:t>
            </a:r>
            <a:r>
              <a:rPr lang="en-US" dirty="0" err="1"/>
              <a:t>ResNet</a:t>
            </a:r>
            <a:r>
              <a:rPr lang="en-US" dirty="0"/>
              <a:t> </a:t>
            </a:r>
            <a:r>
              <a:rPr lang="en-US" dirty="0" err="1"/>
              <a:t>hội</a:t>
            </a:r>
            <a:r>
              <a:rPr lang="en-US" dirty="0"/>
              <a:t> </a:t>
            </a:r>
            <a:r>
              <a:rPr lang="en-US" dirty="0" err="1"/>
              <a:t>tụ</a:t>
            </a:r>
            <a:r>
              <a:rPr lang="en-US" dirty="0"/>
              <a:t> </a:t>
            </a:r>
            <a:r>
              <a:rPr lang="en-US" dirty="0" err="1"/>
              <a:t>nhanh</a:t>
            </a:r>
            <a:r>
              <a:rPr lang="en-US" dirty="0"/>
              <a:t> </a:t>
            </a:r>
            <a:r>
              <a:rPr lang="en-US" dirty="0" err="1"/>
              <a:t>hơn</a:t>
            </a:r>
            <a:r>
              <a:rPr lang="en-US" dirty="0"/>
              <a:t>,</a:t>
            </a:r>
          </a:p>
          <a:p>
            <a:r>
              <a:rPr lang="en-US" dirty="0"/>
              <a:t>	- 34 </a:t>
            </a:r>
            <a:r>
              <a:rPr lang="en-US" dirty="0" err="1"/>
              <a:t>lớp</a:t>
            </a:r>
            <a:r>
              <a:rPr lang="en-US" dirty="0"/>
              <a:t>: </a:t>
            </a:r>
            <a:r>
              <a:rPr lang="en-US" dirty="0" err="1"/>
              <a:t>ResNet</a:t>
            </a:r>
            <a:r>
              <a:rPr lang="en-US" dirty="0"/>
              <a:t> </a:t>
            </a:r>
            <a:r>
              <a:rPr lang="en-US" dirty="0" err="1"/>
              <a:t>thấp</a:t>
            </a:r>
            <a:r>
              <a:rPr lang="en-US" dirty="0"/>
              <a:t> </a:t>
            </a:r>
            <a:r>
              <a:rPr lang="en-US" dirty="0" err="1"/>
              <a:t>hơn</a:t>
            </a:r>
            <a:r>
              <a:rPr lang="en-US" dirty="0"/>
              <a:t> (~3.5%)</a:t>
            </a:r>
          </a:p>
          <a:p>
            <a:endParaRPr lang="en-US" dirty="0"/>
          </a:p>
          <a:p>
            <a:r>
              <a:rPr lang="en-US" dirty="0" err="1"/>
              <a:t>Khi</a:t>
            </a:r>
            <a:r>
              <a:rPr lang="en-US" dirty="0"/>
              <a:t> </a:t>
            </a:r>
            <a:r>
              <a:rPr lang="en-US" dirty="0" err="1"/>
              <a:t>mạng</a:t>
            </a:r>
            <a:r>
              <a:rPr lang="en-US" dirty="0"/>
              <a:t> </a:t>
            </a:r>
            <a:r>
              <a:rPr lang="en-US" dirty="0" err="1"/>
              <a:t>không</a:t>
            </a:r>
            <a:r>
              <a:rPr lang="en-US" dirty="0"/>
              <a:t> </a:t>
            </a:r>
            <a:r>
              <a:rPr lang="en-US" dirty="0" err="1"/>
              <a:t>quá</a:t>
            </a:r>
            <a:r>
              <a:rPr lang="en-US" dirty="0"/>
              <a:t> </a:t>
            </a:r>
            <a:r>
              <a:rPr lang="en-US" dirty="0" err="1"/>
              <a:t>sâu</a:t>
            </a:r>
            <a:r>
              <a:rPr lang="en-US" dirty="0"/>
              <a:t> (</a:t>
            </a:r>
            <a:r>
              <a:rPr lang="en-US" dirty="0" err="1"/>
              <a:t>quá</a:t>
            </a:r>
            <a:r>
              <a:rPr lang="en-US" dirty="0"/>
              <a:t> </a:t>
            </a:r>
            <a:r>
              <a:rPr lang="en-US" dirty="0" err="1"/>
              <a:t>nhiều</a:t>
            </a:r>
            <a:r>
              <a:rPr lang="en-US" dirty="0"/>
              <a:t> </a:t>
            </a:r>
            <a:r>
              <a:rPr lang="en-US" dirty="0" err="1"/>
              <a:t>lớp</a:t>
            </a:r>
            <a:r>
              <a:rPr lang="en-US" dirty="0"/>
              <a:t>), SGD </a:t>
            </a:r>
            <a:r>
              <a:rPr lang="en-US" dirty="0" err="1"/>
              <a:t>vẫn</a:t>
            </a:r>
            <a:r>
              <a:rPr lang="en-US" dirty="0"/>
              <a:t> </a:t>
            </a:r>
            <a:r>
              <a:rPr lang="en-US" dirty="0" err="1"/>
              <a:t>có</a:t>
            </a:r>
            <a:r>
              <a:rPr lang="en-US" dirty="0"/>
              <a:t> </a:t>
            </a:r>
            <a:r>
              <a:rPr lang="en-US" dirty="0" err="1"/>
              <a:t>thể</a:t>
            </a:r>
            <a:r>
              <a:rPr lang="en-US" dirty="0"/>
              <a:t> </a:t>
            </a:r>
            <a:r>
              <a:rPr lang="en-US" dirty="0" err="1"/>
              <a:t>tìm</a:t>
            </a:r>
            <a:r>
              <a:rPr lang="en-US" dirty="0"/>
              <a:t> </a:t>
            </a:r>
            <a:r>
              <a:rPr lang="en-US" dirty="0" err="1"/>
              <a:t>thấy</a:t>
            </a:r>
            <a:r>
              <a:rPr lang="en-US" dirty="0"/>
              <a:t> </a:t>
            </a:r>
            <a:r>
              <a:rPr lang="en-US" dirty="0" err="1"/>
              <a:t>các</a:t>
            </a:r>
            <a:r>
              <a:rPr lang="en-US" dirty="0"/>
              <a:t> </a:t>
            </a:r>
            <a:r>
              <a:rPr lang="en-US" dirty="0" err="1"/>
              <a:t>giải</a:t>
            </a:r>
            <a:r>
              <a:rPr lang="en-US" dirty="0"/>
              <a:t> </a:t>
            </a:r>
            <a:r>
              <a:rPr lang="en-US" dirty="0" err="1"/>
              <a:t>pháp</a:t>
            </a:r>
            <a:r>
              <a:rPr lang="en-US" dirty="0"/>
              <a:t> </a:t>
            </a:r>
            <a:r>
              <a:rPr lang="en-US" dirty="0" err="1"/>
              <a:t>tốt</a:t>
            </a:r>
            <a:r>
              <a:rPr lang="en-US" dirty="0"/>
              <a:t>.</a:t>
            </a:r>
          </a:p>
        </p:txBody>
      </p:sp>
      <p:sp>
        <p:nvSpPr>
          <p:cNvPr id="4" name="Slide Number Placeholder 3"/>
          <p:cNvSpPr>
            <a:spLocks noGrp="1"/>
          </p:cNvSpPr>
          <p:nvPr>
            <p:ph type="sldNum" sz="quarter" idx="5"/>
          </p:nvPr>
        </p:nvSpPr>
        <p:spPr/>
        <p:txBody>
          <a:bodyPr/>
          <a:lstStyle/>
          <a:p>
            <a:fld id="{661F9CCF-B563-4907-9568-EFEA5C456742}" type="slidenum">
              <a:rPr lang="en-US" smtClean="0"/>
              <a:t>4</a:t>
            </a:fld>
            <a:endParaRPr lang="en-US"/>
          </a:p>
        </p:txBody>
      </p:sp>
    </p:spTree>
    <p:extLst>
      <p:ext uri="{BB962C8B-B14F-4D97-AF65-F5344CB8AC3E}">
        <p14:creationId xmlns:p14="http://schemas.microsoft.com/office/powerpoint/2010/main" val="1324047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vi-VN" dirty="0"/>
              <a:t>ỷ lệ lỗi trên phiên bản ImageNet </a:t>
            </a:r>
            <a:r>
              <a:rPr lang="en-US" dirty="0"/>
              <a:t>Fall </a:t>
            </a:r>
            <a:r>
              <a:rPr lang="vi-VN" dirty="0"/>
              <a:t>2009 với 10.184 </a:t>
            </a:r>
            <a:r>
              <a:rPr lang="en-US" dirty="0"/>
              <a:t>categories</a:t>
            </a:r>
            <a:r>
              <a:rPr lang="vi-VN" dirty="0"/>
              <a:t> và 8,9 triệu hình ảnh. </a:t>
            </a:r>
            <a:endParaRPr lang="en-US" dirty="0"/>
          </a:p>
          <a:p>
            <a:r>
              <a:rPr lang="en-US" dirty="0"/>
              <a:t>S</a:t>
            </a:r>
            <a:r>
              <a:rPr lang="vi-VN" dirty="0"/>
              <a:t>ử dụng một nửa hình ảnh để đào tạo và một nửa để thử nghiệm. </a:t>
            </a:r>
            <a:endParaRPr lang="en-US" dirty="0"/>
          </a:p>
          <a:p>
            <a:r>
              <a:rPr lang="vi-VN" dirty="0"/>
              <a:t>Tỷ lệ lỗi top 1 và top 5 trên bộ dữ liệu này là 67,4% và 40,9%, đạt được bằng mạng được mô tả ở trên nhưng </a:t>
            </a:r>
            <a:r>
              <a:rPr lang="en-US" dirty="0" err="1"/>
              <a:t>có</a:t>
            </a:r>
            <a:r>
              <a:rPr lang="en-US" baseline="0" dirty="0"/>
              <a:t> </a:t>
            </a:r>
            <a:r>
              <a:rPr lang="en-US" baseline="0" dirty="0" err="1"/>
              <a:t>bổ</a:t>
            </a:r>
            <a:r>
              <a:rPr lang="en-US" baseline="0" dirty="0"/>
              <a:t> sung, </a:t>
            </a:r>
            <a:r>
              <a:rPr lang="en-US" baseline="0" dirty="0" err="1"/>
              <a:t>lớp</a:t>
            </a:r>
            <a:r>
              <a:rPr lang="en-US" baseline="0" dirty="0"/>
              <a:t> </a:t>
            </a:r>
            <a:r>
              <a:rPr lang="en-US" baseline="0" dirty="0" err="1"/>
              <a:t>chập</a:t>
            </a:r>
            <a:r>
              <a:rPr lang="en-US" baseline="0" dirty="0"/>
              <a:t> </a:t>
            </a:r>
            <a:r>
              <a:rPr lang="en-US" baseline="0" dirty="0" err="1"/>
              <a:t>thứ</a:t>
            </a:r>
            <a:r>
              <a:rPr lang="en-US" baseline="0" dirty="0"/>
              <a:t> 6 </a:t>
            </a:r>
            <a:r>
              <a:rPr lang="en-US" baseline="0" dirty="0" err="1"/>
              <a:t>trên</a:t>
            </a:r>
            <a:r>
              <a:rPr lang="en-US" baseline="0" dirty="0"/>
              <a:t> </a:t>
            </a:r>
            <a:r>
              <a:rPr lang="en-US" baseline="0" dirty="0" err="1"/>
              <a:t>tầng</a:t>
            </a:r>
            <a:r>
              <a:rPr lang="en-US" baseline="0" dirty="0"/>
              <a:t> pooling </a:t>
            </a:r>
            <a:r>
              <a:rPr lang="en-US" baseline="0" dirty="0" err="1"/>
              <a:t>cuối</a:t>
            </a:r>
            <a:r>
              <a:rPr lang="en-US" baseline="0" dirty="0"/>
              <a:t> </a:t>
            </a:r>
            <a:r>
              <a:rPr lang="en-US" baseline="0" dirty="0" err="1"/>
              <a:t>cùng</a:t>
            </a:r>
            <a:r>
              <a:rPr lang="en-US" baseline="0" dirty="0"/>
              <a:t>.</a:t>
            </a:r>
            <a:endParaRPr lang="en-US" dirty="0"/>
          </a:p>
          <a:p>
            <a:r>
              <a:rPr lang="vi-VN" dirty="0"/>
              <a:t>Các kết quả</a:t>
            </a:r>
            <a:r>
              <a:rPr lang="en-US" dirty="0"/>
              <a:t> </a:t>
            </a:r>
            <a:r>
              <a:rPr lang="en-US" dirty="0" err="1"/>
              <a:t>đã</a:t>
            </a:r>
            <a:r>
              <a:rPr lang="vi-VN" dirty="0"/>
              <a:t> được công bố tốt nhất trên bộ dữ liệu này là 78,1% và 60,9%</a:t>
            </a:r>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6</a:t>
            </a:fld>
            <a:endParaRPr lang="en-US"/>
          </a:p>
        </p:txBody>
      </p:sp>
    </p:spTree>
    <p:extLst>
      <p:ext uri="{BB962C8B-B14F-4D97-AF65-F5344CB8AC3E}">
        <p14:creationId xmlns:p14="http://schemas.microsoft.com/office/powerpoint/2010/main" val="514228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err="1"/>
              <a:t>Mục</a:t>
            </a:r>
            <a:r>
              <a:rPr lang="en-US" dirty="0"/>
              <a:t> </a:t>
            </a:r>
            <a:r>
              <a:rPr lang="en-US" dirty="0" err="1"/>
              <a:t>tiêu</a:t>
            </a:r>
            <a:r>
              <a:rPr lang="en-US" dirty="0"/>
              <a:t> </a:t>
            </a:r>
            <a:r>
              <a:rPr lang="en-US" dirty="0" err="1"/>
              <a:t>làm</a:t>
            </a:r>
            <a:r>
              <a:rPr lang="en-US" dirty="0"/>
              <a:t> </a:t>
            </a:r>
            <a:r>
              <a:rPr lang="en-US" dirty="0" err="1"/>
              <a:t>cho</a:t>
            </a:r>
            <a:r>
              <a:rPr lang="en-US" dirty="0"/>
              <a:t> </a:t>
            </a:r>
            <a:r>
              <a:rPr lang="en-US" dirty="0" err="1"/>
              <a:t>hàm</a:t>
            </a:r>
            <a:r>
              <a:rPr lang="en-US" dirty="0"/>
              <a:t> </a:t>
            </a:r>
            <a:r>
              <a:rPr lang="en-US" dirty="0" err="1"/>
              <a:t>mất</a:t>
            </a:r>
            <a:r>
              <a:rPr lang="en-US" dirty="0"/>
              <a:t> </a:t>
            </a:r>
            <a:r>
              <a:rPr lang="en-US" dirty="0" err="1"/>
              <a:t>mát</a:t>
            </a:r>
            <a:r>
              <a:rPr lang="en-US" dirty="0"/>
              <a:t> </a:t>
            </a:r>
            <a:r>
              <a:rPr lang="en-US" dirty="0" err="1"/>
              <a:t>có</a:t>
            </a:r>
            <a:r>
              <a:rPr lang="en-US" dirty="0"/>
              <a:t> </a:t>
            </a:r>
            <a:r>
              <a:rPr lang="en-US" dirty="0" err="1"/>
              <a:t>giá</a:t>
            </a:r>
            <a:r>
              <a:rPr lang="en-US" dirty="0"/>
              <a:t> </a:t>
            </a:r>
            <a:r>
              <a:rPr lang="en-US" dirty="0" err="1"/>
              <a:t>trị</a:t>
            </a:r>
            <a:r>
              <a:rPr lang="en-US" dirty="0"/>
              <a:t> </a:t>
            </a:r>
            <a:r>
              <a:rPr lang="en-US" dirty="0" err="1"/>
              <a:t>nhỏ</a:t>
            </a:r>
            <a:r>
              <a:rPr lang="en-US" dirty="0"/>
              <a:t> </a:t>
            </a:r>
            <a:r>
              <a:rPr lang="en-US" dirty="0" err="1"/>
              <a:t>nhất</a:t>
            </a:r>
            <a:r>
              <a:rPr lang="en-US" dirty="0"/>
              <a:t>.</a:t>
            </a:r>
          </a:p>
          <a:p>
            <a:pPr marL="514341" lvl="1" indent="-171450">
              <a:buFont typeface="Symbol" pitchFamily="2" charset="2"/>
              <a:buChar char="Þ"/>
            </a:pPr>
            <a:r>
              <a:rPr lang="en-US" dirty="0" err="1">
                <a:solidFill>
                  <a:srgbClr val="FF0000"/>
                </a:solidFill>
              </a:rPr>
              <a:t>Quá</a:t>
            </a:r>
            <a:r>
              <a:rPr lang="en-US" dirty="0">
                <a:solidFill>
                  <a:srgbClr val="FF0000"/>
                </a:solidFill>
              </a:rPr>
              <a:t> </a:t>
            </a:r>
            <a:r>
              <a:rPr lang="en-US" dirty="0" err="1">
                <a:solidFill>
                  <a:srgbClr val="FF0000"/>
                </a:solidFill>
              </a:rPr>
              <a:t>trình</a:t>
            </a:r>
            <a:r>
              <a:rPr lang="en-US" dirty="0">
                <a:solidFill>
                  <a:srgbClr val="FF0000"/>
                </a:solidFill>
              </a:rPr>
              <a:t> </a:t>
            </a:r>
            <a:r>
              <a:rPr lang="en-US" dirty="0" err="1">
                <a:solidFill>
                  <a:srgbClr val="FF0000"/>
                </a:solidFill>
              </a:rPr>
              <a:t>giảm</a:t>
            </a:r>
            <a:r>
              <a:rPr lang="en-US" dirty="0">
                <a:solidFill>
                  <a:srgbClr val="FF0000"/>
                </a:solidFill>
              </a:rPr>
              <a:t> </a:t>
            </a:r>
            <a:r>
              <a:rPr lang="en-US" dirty="0" err="1">
                <a:solidFill>
                  <a:srgbClr val="FF0000"/>
                </a:solidFill>
              </a:rPr>
              <a:t>thiểu</a:t>
            </a:r>
            <a:r>
              <a:rPr lang="en-US" dirty="0">
                <a:solidFill>
                  <a:srgbClr val="FF0000"/>
                </a:solidFill>
              </a:rPr>
              <a:t> </a:t>
            </a:r>
            <a:r>
              <a:rPr lang="en-US" dirty="0" err="1">
                <a:solidFill>
                  <a:srgbClr val="FF0000"/>
                </a:solidFill>
              </a:rPr>
              <a:t>hàm</a:t>
            </a:r>
            <a:r>
              <a:rPr lang="en-US" dirty="0">
                <a:solidFill>
                  <a:srgbClr val="FF0000"/>
                </a:solidFill>
              </a:rPr>
              <a:t> </a:t>
            </a:r>
            <a:r>
              <a:rPr lang="en-US" dirty="0" err="1">
                <a:solidFill>
                  <a:srgbClr val="FF0000"/>
                </a:solidFill>
              </a:rPr>
              <a:t>mất</a:t>
            </a:r>
            <a:r>
              <a:rPr lang="en-US" dirty="0">
                <a:solidFill>
                  <a:srgbClr val="FF0000"/>
                </a:solidFill>
              </a:rPr>
              <a:t> </a:t>
            </a:r>
            <a:r>
              <a:rPr lang="en-US" dirty="0" err="1">
                <a:solidFill>
                  <a:srgbClr val="FF0000"/>
                </a:solidFill>
              </a:rPr>
              <a:t>mát</a:t>
            </a:r>
            <a:r>
              <a:rPr lang="en-US" dirty="0">
                <a:solidFill>
                  <a:srgbClr val="FF0000"/>
                </a:solidFill>
              </a:rPr>
              <a:t> </a:t>
            </a:r>
            <a:r>
              <a:rPr lang="en-US" dirty="0" err="1">
                <a:solidFill>
                  <a:srgbClr val="FF0000"/>
                </a:solidFill>
              </a:rPr>
              <a:t>được</a:t>
            </a:r>
            <a:r>
              <a:rPr lang="en-US" dirty="0">
                <a:solidFill>
                  <a:srgbClr val="FF0000"/>
                </a:solidFill>
              </a:rPr>
              <a:t> </a:t>
            </a:r>
            <a:r>
              <a:rPr lang="en-US" dirty="0" err="1">
                <a:solidFill>
                  <a:srgbClr val="FF0000"/>
                </a:solidFill>
              </a:rPr>
              <a:t>gọi</a:t>
            </a:r>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quá</a:t>
            </a:r>
            <a:r>
              <a:rPr lang="en-US" dirty="0">
                <a:solidFill>
                  <a:srgbClr val="FF0000"/>
                </a:solidFill>
              </a:rPr>
              <a:t> </a:t>
            </a:r>
            <a:r>
              <a:rPr lang="en-US" dirty="0" err="1">
                <a:solidFill>
                  <a:srgbClr val="FF0000"/>
                </a:solidFill>
              </a:rPr>
              <a:t>trình</a:t>
            </a:r>
            <a:r>
              <a:rPr lang="en-US" dirty="0">
                <a:solidFill>
                  <a:srgbClr val="FF0000"/>
                </a:solidFill>
              </a:rPr>
              <a:t> </a:t>
            </a:r>
            <a:r>
              <a:rPr lang="en-US" dirty="0" err="1">
                <a:solidFill>
                  <a:srgbClr val="FF0000"/>
                </a:solidFill>
              </a:rPr>
              <a:t>huấn</a:t>
            </a:r>
            <a:r>
              <a:rPr lang="en-US" dirty="0">
                <a:solidFill>
                  <a:srgbClr val="FF0000"/>
                </a:solidFill>
              </a:rPr>
              <a:t> </a:t>
            </a:r>
            <a:r>
              <a:rPr lang="en-US" dirty="0" err="1">
                <a:solidFill>
                  <a:srgbClr val="FF0000"/>
                </a:solidFill>
              </a:rPr>
              <a:t>luyện</a:t>
            </a:r>
            <a:endParaRPr lang="en-US" dirty="0">
              <a:solidFill>
                <a:srgbClr val="FF0000"/>
              </a:solidFill>
            </a:endParaRPr>
          </a:p>
          <a:p>
            <a:pPr marL="342891" lvl="1" indent="0">
              <a:buFont typeface="Symbol" pitchFamily="2" charset="2"/>
              <a:buNone/>
            </a:pPr>
            <a:endParaRPr lang="en-US"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u="none" strike="noStrike" kern="1200" dirty="0">
                <a:solidFill>
                  <a:schemeClr val="tx1"/>
                </a:solidFill>
                <a:effectLst/>
                <a:latin typeface="+mn-lt"/>
                <a:ea typeface="+mn-ea"/>
                <a:cs typeface="+mn-cs"/>
              </a:rPr>
              <a:t>Điểm local minimum của hàm số là điểm có đạo hàm bằng 0.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u="none" strike="noStrike" kern="1200" dirty="0">
                <a:solidFill>
                  <a:schemeClr val="tx1"/>
                </a:solidFill>
                <a:effectLst/>
                <a:latin typeface="+mn-lt"/>
                <a:ea typeface="+mn-ea"/>
                <a:cs typeface="+mn-cs"/>
              </a:rPr>
              <a:t>Đạo hàm của các điểm phía bên trái x là không dương, đạo hàm của các điểm phía bên phải x là không âm.</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u="none" strike="noStrike" kern="1200" dirty="0">
                <a:solidFill>
                  <a:schemeClr val="tx1"/>
                </a:solidFill>
                <a:effectLst/>
                <a:latin typeface="+mn-lt"/>
                <a:ea typeface="+mn-ea"/>
                <a:cs typeface="+mn-cs"/>
              </a:rPr>
              <a:t>Đường tiếp tuyến với đồ thị hàm số đó tại 1 điểm bất kỳ có hệ số góc chính bằng đạo hàm của hàm số tại điểm đó.</a:t>
            </a:r>
          </a:p>
          <a:p>
            <a:pPr marL="514341" lvl="1" indent="-171450">
              <a:buFont typeface="Symbol" pitchFamily="2" charset="2"/>
              <a:buChar char="Þ"/>
            </a:pPr>
            <a:endParaRPr lang="en-US" dirty="0">
              <a:solidFill>
                <a:srgbClr val="FF0000"/>
              </a:solidFill>
            </a:endParaRPr>
          </a:p>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8</a:t>
            </a:fld>
            <a:endParaRPr lang="en-US"/>
          </a:p>
        </p:txBody>
      </p:sp>
    </p:spTree>
    <p:extLst>
      <p:ext uri="{BB962C8B-B14F-4D97-AF65-F5344CB8AC3E}">
        <p14:creationId xmlns:p14="http://schemas.microsoft.com/office/powerpoint/2010/main" val="2504319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err="1"/>
              <a:t>Việc</a:t>
            </a:r>
            <a:r>
              <a:rPr lang="en-US" dirty="0"/>
              <a:t> </a:t>
            </a:r>
            <a:r>
              <a:rPr lang="en-US" dirty="0" err="1"/>
              <a:t>chọn</a:t>
            </a:r>
            <a:r>
              <a:rPr lang="en-US" dirty="0"/>
              <a:t> </a:t>
            </a:r>
            <a:r>
              <a:rPr lang="en-US" dirty="0" err="1"/>
              <a:t>lựa</a:t>
            </a:r>
            <a:r>
              <a:rPr lang="en-US" dirty="0"/>
              <a:t> learning rate </a:t>
            </a:r>
            <a:r>
              <a:rPr lang="en-US" dirty="0" err="1"/>
              <a:t>là</a:t>
            </a:r>
            <a:r>
              <a:rPr lang="en-US" dirty="0"/>
              <a:t> </a:t>
            </a:r>
            <a:r>
              <a:rPr lang="en-US" dirty="0" err="1"/>
              <a:t>rất</a:t>
            </a:r>
            <a:r>
              <a:rPr lang="en-US" dirty="0"/>
              <a:t> </a:t>
            </a:r>
            <a:r>
              <a:rPr lang="en-US" dirty="0" err="1"/>
              <a:t>quan</a:t>
            </a:r>
            <a:r>
              <a:rPr lang="en-US" dirty="0"/>
              <a:t> </a:t>
            </a:r>
            <a:r>
              <a:rPr lang="en-US" dirty="0" err="1"/>
              <a:t>trọng</a:t>
            </a:r>
            <a:r>
              <a:rPr lang="en-US" dirty="0"/>
              <a:t>, </a:t>
            </a:r>
            <a:r>
              <a:rPr lang="en-US" dirty="0" err="1"/>
              <a:t>phụ</a:t>
            </a:r>
            <a:r>
              <a:rPr lang="en-US" dirty="0"/>
              <a:t> </a:t>
            </a:r>
            <a:r>
              <a:rPr lang="en-US" dirty="0" err="1"/>
              <a:t>thuộc</a:t>
            </a:r>
            <a:r>
              <a:rPr lang="en-US" dirty="0"/>
              <a:t> </a:t>
            </a:r>
            <a:r>
              <a:rPr lang="en-US" dirty="0" err="1"/>
              <a:t>vào</a:t>
            </a:r>
            <a:r>
              <a:rPr lang="en-US" dirty="0"/>
              <a:t> </a:t>
            </a:r>
            <a:r>
              <a:rPr lang="en-US" dirty="0" err="1"/>
              <a:t>từng</a:t>
            </a:r>
            <a:r>
              <a:rPr lang="en-US" dirty="0"/>
              <a:t> </a:t>
            </a:r>
            <a:r>
              <a:rPr lang="en-US" dirty="0" err="1"/>
              <a:t>bài</a:t>
            </a:r>
            <a:r>
              <a:rPr lang="en-US" dirty="0"/>
              <a:t> </a:t>
            </a:r>
            <a:r>
              <a:rPr lang="en-US" dirty="0" err="1"/>
              <a:t>toán</a:t>
            </a:r>
            <a:r>
              <a:rPr lang="en-US" dirty="0"/>
              <a:t> </a:t>
            </a:r>
            <a:r>
              <a:rPr lang="en-US" dirty="0" err="1"/>
              <a:t>và</a:t>
            </a:r>
            <a:r>
              <a:rPr lang="en-US" dirty="0"/>
              <a:t> </a:t>
            </a:r>
            <a:r>
              <a:rPr lang="en-US" dirty="0" err="1"/>
              <a:t>phải</a:t>
            </a:r>
            <a:r>
              <a:rPr lang="en-US" dirty="0"/>
              <a:t> </a:t>
            </a:r>
            <a:r>
              <a:rPr lang="en-US" dirty="0" err="1"/>
              <a:t>làm</a:t>
            </a:r>
            <a:r>
              <a:rPr lang="en-US" dirty="0"/>
              <a:t> </a:t>
            </a:r>
            <a:r>
              <a:rPr lang="en-US" dirty="0" err="1"/>
              <a:t>thí</a:t>
            </a:r>
            <a:r>
              <a:rPr lang="en-US" dirty="0"/>
              <a:t> </a:t>
            </a:r>
            <a:r>
              <a:rPr lang="en-US" dirty="0" err="1"/>
              <a:t>nghiệm</a:t>
            </a:r>
            <a:r>
              <a:rPr lang="en-US" dirty="0"/>
              <a:t> </a:t>
            </a:r>
            <a:r>
              <a:rPr lang="en-US" dirty="0" err="1"/>
              <a:t>để</a:t>
            </a:r>
            <a:r>
              <a:rPr lang="en-US" dirty="0"/>
              <a:t> </a:t>
            </a:r>
            <a:r>
              <a:rPr lang="en-US" dirty="0" err="1"/>
              <a:t>chọn</a:t>
            </a:r>
            <a:r>
              <a:rPr lang="en-US" dirty="0"/>
              <a:t> ra </a:t>
            </a:r>
            <a:r>
              <a:rPr lang="en-US" dirty="0" err="1"/>
              <a:t>giá</a:t>
            </a:r>
            <a:r>
              <a:rPr lang="en-US" dirty="0"/>
              <a:t> </a:t>
            </a:r>
            <a:r>
              <a:rPr lang="en-US" dirty="0" err="1"/>
              <a:t>trị</a:t>
            </a:r>
            <a:r>
              <a:rPr lang="en-US" dirty="0"/>
              <a:t> </a:t>
            </a:r>
            <a:r>
              <a:rPr lang="en-US" dirty="0" err="1"/>
              <a:t>tốt</a:t>
            </a:r>
            <a:r>
              <a:rPr lang="en-US" dirty="0"/>
              <a:t> </a:t>
            </a:r>
            <a:r>
              <a:rPr lang="en-US" dirty="0" err="1"/>
              <a:t>nhất</a:t>
            </a:r>
            <a:r>
              <a:rPr lang="en-US" dirty="0"/>
              <a:t>.</a:t>
            </a:r>
          </a:p>
          <a:p>
            <a:pPr lvl="1"/>
            <a:r>
              <a:rPr lang="en-US" dirty="0" err="1"/>
              <a:t>Nếu</a:t>
            </a:r>
            <a:r>
              <a:rPr lang="en-US" dirty="0"/>
              <a:t> learning rate </a:t>
            </a:r>
            <a:r>
              <a:rPr lang="en-US" dirty="0" err="1"/>
              <a:t>quá</a:t>
            </a:r>
            <a:r>
              <a:rPr lang="en-US" dirty="0"/>
              <a:t> </a:t>
            </a:r>
            <a:r>
              <a:rPr lang="en-US" dirty="0" err="1"/>
              <a:t>thấp</a:t>
            </a:r>
            <a:r>
              <a:rPr lang="en-US" dirty="0"/>
              <a:t>, </a:t>
            </a:r>
            <a:r>
              <a:rPr lang="en-US" dirty="0" err="1"/>
              <a:t>tốc</a:t>
            </a:r>
            <a:r>
              <a:rPr lang="en-US" dirty="0"/>
              <a:t> </a:t>
            </a:r>
            <a:r>
              <a:rPr lang="en-US" dirty="0" err="1"/>
              <a:t>độ</a:t>
            </a:r>
            <a:r>
              <a:rPr lang="en-US" dirty="0"/>
              <a:t> </a:t>
            </a:r>
            <a:r>
              <a:rPr lang="en-US" dirty="0" err="1"/>
              <a:t>hội</a:t>
            </a:r>
            <a:r>
              <a:rPr lang="en-US" dirty="0"/>
              <a:t> </a:t>
            </a:r>
            <a:r>
              <a:rPr lang="en-US" dirty="0" err="1"/>
              <a:t>tụ</a:t>
            </a:r>
            <a:r>
              <a:rPr lang="en-US" dirty="0"/>
              <a:t> </a:t>
            </a:r>
            <a:r>
              <a:rPr lang="en-US" dirty="0" err="1"/>
              <a:t>chậm</a:t>
            </a:r>
            <a:r>
              <a:rPr lang="en-US" dirty="0"/>
              <a:t>, </a:t>
            </a:r>
            <a:r>
              <a:rPr lang="en-US" dirty="0" err="1"/>
              <a:t>thuật</a:t>
            </a:r>
            <a:r>
              <a:rPr lang="en-US" dirty="0"/>
              <a:t> </a:t>
            </a:r>
            <a:r>
              <a:rPr lang="en-US" dirty="0" err="1"/>
              <a:t>toán</a:t>
            </a:r>
            <a:r>
              <a:rPr lang="en-US" dirty="0"/>
              <a:t> </a:t>
            </a:r>
            <a:r>
              <a:rPr lang="en-US" dirty="0" err="1"/>
              <a:t>có</a:t>
            </a:r>
            <a:r>
              <a:rPr lang="en-US" dirty="0"/>
              <a:t> </a:t>
            </a:r>
            <a:r>
              <a:rPr lang="en-US" dirty="0" err="1"/>
              <a:t>thể</a:t>
            </a:r>
            <a:r>
              <a:rPr lang="en-US" dirty="0"/>
              <a:t> </a:t>
            </a:r>
            <a:r>
              <a:rPr lang="en-US" dirty="0" err="1"/>
              <a:t>dừng</a:t>
            </a:r>
            <a:r>
              <a:rPr lang="en-US" dirty="0"/>
              <a:t> </a:t>
            </a:r>
            <a:r>
              <a:rPr lang="en-US" dirty="0" err="1"/>
              <a:t>lại</a:t>
            </a:r>
            <a:r>
              <a:rPr lang="en-US" dirty="0"/>
              <a:t> </a:t>
            </a:r>
            <a:r>
              <a:rPr lang="en-US" dirty="0" err="1"/>
              <a:t>trước</a:t>
            </a:r>
            <a:r>
              <a:rPr lang="en-US" dirty="0"/>
              <a:t> </a:t>
            </a:r>
            <a:r>
              <a:rPr lang="en-US" dirty="0" err="1"/>
              <a:t>khi</a:t>
            </a:r>
            <a:r>
              <a:rPr lang="en-US" dirty="0"/>
              <a:t> </a:t>
            </a:r>
            <a:r>
              <a:rPr lang="en-US" dirty="0" err="1"/>
              <a:t>tới</a:t>
            </a:r>
            <a:r>
              <a:rPr lang="en-US" dirty="0"/>
              <a:t> </a:t>
            </a:r>
            <a:r>
              <a:rPr lang="en-US" dirty="0" err="1"/>
              <a:t>đích</a:t>
            </a:r>
            <a:r>
              <a:rPr lang="en-US" dirty="0"/>
              <a:t>.</a:t>
            </a:r>
          </a:p>
          <a:p>
            <a:pPr lvl="1"/>
            <a:r>
              <a:rPr lang="en-US" dirty="0" err="1"/>
              <a:t>Nếu</a:t>
            </a:r>
            <a:r>
              <a:rPr lang="en-US" dirty="0"/>
              <a:t> learning rate </a:t>
            </a:r>
            <a:r>
              <a:rPr lang="en-US" dirty="0" err="1"/>
              <a:t>quá</a:t>
            </a:r>
            <a:r>
              <a:rPr lang="en-US" dirty="0"/>
              <a:t> </a:t>
            </a:r>
            <a:r>
              <a:rPr lang="en-US" dirty="0" err="1"/>
              <a:t>cao</a:t>
            </a:r>
            <a:r>
              <a:rPr lang="en-US" dirty="0"/>
              <a:t>, </a:t>
            </a:r>
            <a:r>
              <a:rPr lang="en-US" dirty="0" err="1"/>
              <a:t>thuật</a:t>
            </a:r>
            <a:r>
              <a:rPr lang="en-US" dirty="0"/>
              <a:t> </a:t>
            </a:r>
            <a:r>
              <a:rPr lang="en-US" dirty="0" err="1"/>
              <a:t>toán</a:t>
            </a:r>
            <a:r>
              <a:rPr lang="en-US" dirty="0"/>
              <a:t> </a:t>
            </a:r>
            <a:r>
              <a:rPr lang="en-US" dirty="0" err="1"/>
              <a:t>tiến</a:t>
            </a:r>
            <a:r>
              <a:rPr lang="en-US" dirty="0"/>
              <a:t> </a:t>
            </a:r>
            <a:r>
              <a:rPr lang="en-US" dirty="0" err="1"/>
              <a:t>nhanh</a:t>
            </a:r>
            <a:r>
              <a:rPr lang="en-US" dirty="0"/>
              <a:t> </a:t>
            </a:r>
            <a:r>
              <a:rPr lang="en-US" dirty="0" err="1"/>
              <a:t>nhưng</a:t>
            </a:r>
            <a:r>
              <a:rPr lang="en-US" dirty="0"/>
              <a:t> </a:t>
            </a:r>
            <a:r>
              <a:rPr lang="en-US" dirty="0" err="1"/>
              <a:t>không</a:t>
            </a:r>
            <a:r>
              <a:rPr lang="en-US" dirty="0"/>
              <a:t> </a:t>
            </a:r>
            <a:r>
              <a:rPr lang="en-US" dirty="0" err="1"/>
              <a:t>hội</a:t>
            </a:r>
            <a:r>
              <a:rPr lang="en-US" dirty="0"/>
              <a:t> </a:t>
            </a:r>
            <a:r>
              <a:rPr lang="en-US" dirty="0" err="1"/>
              <a:t>tụ</a:t>
            </a:r>
            <a:r>
              <a:rPr lang="en-US" dirty="0"/>
              <a:t> </a:t>
            </a:r>
            <a:r>
              <a:rPr lang="en-US" dirty="0" err="1"/>
              <a:t>và</a:t>
            </a:r>
            <a:r>
              <a:rPr lang="en-US" dirty="0"/>
              <a:t> </a:t>
            </a:r>
            <a:r>
              <a:rPr lang="en-US" dirty="0" err="1"/>
              <a:t>chỉ</a:t>
            </a:r>
            <a:r>
              <a:rPr lang="en-US" dirty="0"/>
              <a:t> </a:t>
            </a:r>
            <a:r>
              <a:rPr lang="en-US" dirty="0" err="1"/>
              <a:t>vòng</a:t>
            </a:r>
            <a:r>
              <a:rPr lang="en-US" dirty="0"/>
              <a:t> </a:t>
            </a:r>
            <a:r>
              <a:rPr lang="en-US" dirty="0" err="1"/>
              <a:t>quanh</a:t>
            </a:r>
            <a:r>
              <a:rPr lang="en-US" dirty="0"/>
              <a:t> </a:t>
            </a:r>
            <a:r>
              <a:rPr lang="en-US" dirty="0" err="1"/>
              <a:t>đích</a:t>
            </a:r>
            <a:r>
              <a:rPr lang="en-US" dirty="0"/>
              <a:t>.</a:t>
            </a:r>
          </a:p>
          <a:p>
            <a:pPr marL="342891" lvl="1" indent="0">
              <a:buNone/>
            </a:pPr>
            <a:r>
              <a:rPr lang="en-US" dirty="0">
                <a:solidFill>
                  <a:srgbClr val="FF0000"/>
                </a:solidFill>
              </a:rPr>
              <a:t>=&gt; </a:t>
            </a:r>
            <a:r>
              <a:rPr lang="en-US" dirty="0" err="1">
                <a:solidFill>
                  <a:srgbClr val="FF0000"/>
                </a:solidFill>
              </a:rPr>
              <a:t>Cần</a:t>
            </a:r>
            <a:r>
              <a:rPr lang="en-US" dirty="0">
                <a:solidFill>
                  <a:srgbClr val="FF0000"/>
                </a:solidFill>
              </a:rPr>
              <a:t> </a:t>
            </a:r>
            <a:r>
              <a:rPr lang="en-US" dirty="0" err="1">
                <a:solidFill>
                  <a:srgbClr val="FF0000"/>
                </a:solidFill>
              </a:rPr>
              <a:t>lựa</a:t>
            </a:r>
            <a:r>
              <a:rPr lang="en-US" dirty="0">
                <a:solidFill>
                  <a:srgbClr val="FF0000"/>
                </a:solidFill>
              </a:rPr>
              <a:t> </a:t>
            </a:r>
            <a:r>
              <a:rPr lang="en-US" dirty="0" err="1">
                <a:solidFill>
                  <a:srgbClr val="FF0000"/>
                </a:solidFill>
              </a:rPr>
              <a:t>chọn</a:t>
            </a:r>
            <a:r>
              <a:rPr lang="en-US" dirty="0">
                <a:solidFill>
                  <a:srgbClr val="FF0000"/>
                </a:solidFill>
              </a:rPr>
              <a:t> learning rate </a:t>
            </a:r>
            <a:r>
              <a:rPr lang="en-US" dirty="0" err="1">
                <a:solidFill>
                  <a:srgbClr val="FF0000"/>
                </a:solidFill>
              </a:rPr>
              <a:t>phù</a:t>
            </a:r>
            <a:r>
              <a:rPr lang="en-US" dirty="0">
                <a:solidFill>
                  <a:srgbClr val="FF0000"/>
                </a:solidFill>
              </a:rPr>
              <a:t> </a:t>
            </a:r>
            <a:r>
              <a:rPr lang="en-US" dirty="0" err="1">
                <a:solidFill>
                  <a:srgbClr val="FF0000"/>
                </a:solidFill>
              </a:rPr>
              <a:t>hợp</a:t>
            </a:r>
            <a:r>
              <a:rPr lang="en-US" dirty="0">
                <a:solidFill>
                  <a:srgbClr val="FF0000"/>
                </a:solidFill>
              </a:rPr>
              <a:t>, </a:t>
            </a:r>
            <a:r>
              <a:rPr lang="en-US" dirty="0" err="1">
                <a:solidFill>
                  <a:srgbClr val="FF0000"/>
                </a:solidFill>
              </a:rPr>
              <a:t>hoặc</a:t>
            </a:r>
            <a:r>
              <a:rPr lang="en-US" dirty="0">
                <a:solidFill>
                  <a:srgbClr val="FF0000"/>
                </a:solidFill>
              </a:rPr>
              <a:t> </a:t>
            </a:r>
            <a:r>
              <a:rPr lang="en-US" dirty="0" err="1">
                <a:solidFill>
                  <a:srgbClr val="FF0000"/>
                </a:solidFill>
              </a:rPr>
              <a:t>có</a:t>
            </a:r>
            <a:r>
              <a:rPr lang="en-US" dirty="0">
                <a:solidFill>
                  <a:srgbClr val="FF0000"/>
                </a:solidFill>
              </a:rPr>
              <a:t> </a:t>
            </a:r>
            <a:r>
              <a:rPr lang="en-US" dirty="0" err="1">
                <a:solidFill>
                  <a:srgbClr val="FF0000"/>
                </a:solidFill>
              </a:rPr>
              <a:t>thể</a:t>
            </a:r>
            <a:r>
              <a:rPr lang="en-US" dirty="0">
                <a:solidFill>
                  <a:srgbClr val="FF0000"/>
                </a:solidFill>
              </a:rPr>
              <a:t> </a:t>
            </a:r>
            <a:r>
              <a:rPr lang="en-US" dirty="0" err="1">
                <a:solidFill>
                  <a:srgbClr val="FF0000"/>
                </a:solidFill>
              </a:rPr>
              <a:t>thay</a:t>
            </a:r>
            <a:r>
              <a:rPr lang="en-US" dirty="0">
                <a:solidFill>
                  <a:srgbClr val="FF0000"/>
                </a:solidFill>
              </a:rPr>
              <a:t> </a:t>
            </a:r>
            <a:r>
              <a:rPr lang="en-US" dirty="0" err="1">
                <a:solidFill>
                  <a:srgbClr val="FF0000"/>
                </a:solidFill>
              </a:rPr>
              <a:t>đổi</a:t>
            </a:r>
            <a:r>
              <a:rPr lang="en-US" dirty="0">
                <a:solidFill>
                  <a:srgbClr val="FF0000"/>
                </a:solidFill>
              </a:rPr>
              <a:t> learning rate </a:t>
            </a:r>
            <a:r>
              <a:rPr lang="en-US" dirty="0" err="1">
                <a:solidFill>
                  <a:srgbClr val="FF0000"/>
                </a:solidFill>
              </a:rPr>
              <a:t>sau</a:t>
            </a:r>
            <a:r>
              <a:rPr lang="en-US" dirty="0">
                <a:solidFill>
                  <a:srgbClr val="FF0000"/>
                </a:solidFill>
              </a:rPr>
              <a:t> </a:t>
            </a:r>
            <a:r>
              <a:rPr lang="en-US" dirty="0" err="1">
                <a:solidFill>
                  <a:srgbClr val="FF0000"/>
                </a:solidFill>
              </a:rPr>
              <a:t>mỗi</a:t>
            </a:r>
            <a:r>
              <a:rPr lang="en-US" dirty="0">
                <a:solidFill>
                  <a:srgbClr val="FF0000"/>
                </a:solidFill>
              </a:rPr>
              <a:t> </a:t>
            </a:r>
            <a:r>
              <a:rPr lang="en-US" dirty="0" err="1">
                <a:solidFill>
                  <a:srgbClr val="FF0000"/>
                </a:solidFill>
              </a:rPr>
              <a:t>vòng</a:t>
            </a:r>
            <a:r>
              <a:rPr lang="en-US" dirty="0">
                <a:solidFill>
                  <a:srgbClr val="FF0000"/>
                </a:solidFill>
              </a:rPr>
              <a:t> </a:t>
            </a:r>
            <a:r>
              <a:rPr lang="en-US" dirty="0" err="1">
                <a:solidFill>
                  <a:srgbClr val="FF0000"/>
                </a:solidFill>
              </a:rPr>
              <a:t>lặp</a:t>
            </a:r>
            <a:r>
              <a:rPr lang="en-US" dirty="0">
                <a:solidFill>
                  <a:srgbClr val="FF0000"/>
                </a:solidFill>
              </a:rPr>
              <a:t> </a:t>
            </a:r>
            <a:r>
              <a:rPr lang="en-US" dirty="0" err="1">
                <a:solidFill>
                  <a:srgbClr val="FF0000"/>
                </a:solidFill>
              </a:rPr>
              <a:t>để</a:t>
            </a:r>
            <a:r>
              <a:rPr lang="en-US" dirty="0">
                <a:solidFill>
                  <a:srgbClr val="FF0000"/>
                </a:solidFill>
              </a:rPr>
              <a:t> </a:t>
            </a:r>
            <a:r>
              <a:rPr lang="en-US" dirty="0" err="1">
                <a:solidFill>
                  <a:srgbClr val="FF0000"/>
                </a:solidFill>
              </a:rPr>
              <a:t>cho</a:t>
            </a:r>
            <a:r>
              <a:rPr lang="en-US" dirty="0">
                <a:solidFill>
                  <a:srgbClr val="FF0000"/>
                </a:solidFill>
              </a:rPr>
              <a:t> </a:t>
            </a:r>
            <a:r>
              <a:rPr lang="en-US" dirty="0" err="1">
                <a:solidFill>
                  <a:srgbClr val="FF0000"/>
                </a:solidFill>
              </a:rPr>
              <a:t>kết</a:t>
            </a:r>
            <a:r>
              <a:rPr lang="en-US" dirty="0">
                <a:solidFill>
                  <a:srgbClr val="FF0000"/>
                </a:solidFill>
              </a:rPr>
              <a:t> </a:t>
            </a:r>
            <a:r>
              <a:rPr lang="en-US" dirty="0" err="1">
                <a:solidFill>
                  <a:srgbClr val="FF0000"/>
                </a:solidFill>
              </a:rPr>
              <a:t>quả</a:t>
            </a:r>
            <a:r>
              <a:rPr lang="en-US" dirty="0">
                <a:solidFill>
                  <a:srgbClr val="FF0000"/>
                </a:solidFill>
              </a:rPr>
              <a:t> </a:t>
            </a:r>
            <a:r>
              <a:rPr lang="en-US" dirty="0" err="1">
                <a:solidFill>
                  <a:srgbClr val="FF0000"/>
                </a:solidFill>
              </a:rPr>
              <a:t>tốt</a:t>
            </a:r>
            <a:r>
              <a:rPr lang="en-US" dirty="0">
                <a:solidFill>
                  <a:srgbClr val="FF0000"/>
                </a:solidFill>
              </a:rPr>
              <a:t> </a:t>
            </a:r>
            <a:r>
              <a:rPr lang="en-US" dirty="0" err="1">
                <a:solidFill>
                  <a:srgbClr val="FF0000"/>
                </a:solidFill>
              </a:rPr>
              <a:t>nhất</a:t>
            </a:r>
            <a:r>
              <a:rPr lang="en-US" dirty="0">
                <a:solidFill>
                  <a:srgbClr val="FF0000"/>
                </a:solidFill>
              </a:rPr>
              <a:t>.</a:t>
            </a:r>
          </a:p>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9</a:t>
            </a:fld>
            <a:endParaRPr lang="en-US"/>
          </a:p>
        </p:txBody>
      </p:sp>
    </p:spTree>
    <p:extLst>
      <p:ext uri="{BB962C8B-B14F-4D97-AF65-F5344CB8AC3E}">
        <p14:creationId xmlns:p14="http://schemas.microsoft.com/office/powerpoint/2010/main" val="1912122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10</a:t>
            </a:fld>
            <a:endParaRPr lang="en-US"/>
          </a:p>
        </p:txBody>
      </p:sp>
    </p:spTree>
    <p:extLst>
      <p:ext uri="{BB962C8B-B14F-4D97-AF65-F5344CB8AC3E}">
        <p14:creationId xmlns:p14="http://schemas.microsoft.com/office/powerpoint/2010/main" val="791004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 </a:t>
            </a:r>
            <a:r>
              <a:rPr lang="en-US" dirty="0" err="1"/>
              <a:t>tiết</a:t>
            </a:r>
            <a:r>
              <a:rPr lang="en-US" dirty="0"/>
              <a:t> </a:t>
            </a:r>
            <a:r>
              <a:rPr lang="en-US" dirty="0" err="1"/>
              <a:t>về</a:t>
            </a:r>
            <a:r>
              <a:rPr lang="en-US" dirty="0"/>
              <a:t> </a:t>
            </a:r>
            <a:r>
              <a:rPr lang="en-US" dirty="0" err="1"/>
              <a:t>quy</a:t>
            </a:r>
            <a:r>
              <a:rPr lang="en-US" dirty="0"/>
              <a:t> </a:t>
            </a:r>
            <a:r>
              <a:rPr lang="en-US" dirty="0" err="1"/>
              <a:t>trình</a:t>
            </a:r>
            <a:endParaRPr lang="en-US" dirty="0"/>
          </a:p>
          <a:p>
            <a:pPr marL="757231" lvl="1" indent="-457200">
              <a:buFont typeface="+mj-lt"/>
              <a:buAutoNum type="arabicPeriod"/>
            </a:pPr>
            <a:r>
              <a:rPr lang="en-US" dirty="0" err="1"/>
              <a:t>Giá</a:t>
            </a:r>
            <a:r>
              <a:rPr lang="en-US" dirty="0"/>
              <a:t> </a:t>
            </a:r>
            <a:r>
              <a:rPr lang="en-US" dirty="0" err="1"/>
              <a:t>trị</a:t>
            </a:r>
            <a:r>
              <a:rPr lang="en-US" dirty="0"/>
              <a:t> </a:t>
            </a:r>
            <a:r>
              <a:rPr lang="en-US" dirty="0" err="1"/>
              <a:t>đầu</a:t>
            </a:r>
            <a:r>
              <a:rPr lang="en-US" dirty="0"/>
              <a:t> </a:t>
            </a:r>
            <a:r>
              <a:rPr lang="en-US" dirty="0" err="1"/>
              <a:t>vào</a:t>
            </a:r>
            <a:r>
              <a:rPr lang="en-US" dirty="0"/>
              <a:t> </a:t>
            </a:r>
            <a:r>
              <a:rPr lang="en-US" dirty="0" err="1"/>
              <a:t>được</a:t>
            </a:r>
            <a:r>
              <a:rPr lang="en-US" dirty="0"/>
              <a:t> </a:t>
            </a:r>
            <a:r>
              <a:rPr lang="en-US" dirty="0" err="1"/>
              <a:t>kết</a:t>
            </a:r>
            <a:r>
              <a:rPr lang="en-US" dirty="0"/>
              <a:t> </a:t>
            </a:r>
            <a:r>
              <a:rPr lang="en-US" dirty="0" err="1"/>
              <a:t>hợp</a:t>
            </a:r>
            <a:r>
              <a:rPr lang="en-US" dirty="0"/>
              <a:t> </a:t>
            </a:r>
            <a:r>
              <a:rPr lang="en-US" dirty="0" err="1"/>
              <a:t>với</a:t>
            </a:r>
            <a:r>
              <a:rPr lang="en-US" dirty="0"/>
              <a:t> </a:t>
            </a:r>
            <a:r>
              <a:rPr lang="en-US" dirty="0" err="1"/>
              <a:t>bộ</a:t>
            </a:r>
            <a:r>
              <a:rPr lang="en-US" dirty="0"/>
              <a:t> </a:t>
            </a:r>
            <a:r>
              <a:rPr lang="en-US" dirty="0" err="1"/>
              <a:t>tham</a:t>
            </a:r>
            <a:r>
              <a:rPr lang="en-US" dirty="0"/>
              <a:t> </a:t>
            </a:r>
            <a:r>
              <a:rPr lang="en-US" dirty="0" err="1"/>
              <a:t>số</a:t>
            </a:r>
            <a:r>
              <a:rPr lang="en-US" dirty="0"/>
              <a:t> </a:t>
            </a:r>
            <a:r>
              <a:rPr lang="en-US" dirty="0" err="1"/>
              <a:t>được</a:t>
            </a:r>
            <a:r>
              <a:rPr lang="en-US" dirty="0"/>
              <a:t> </a:t>
            </a:r>
            <a:r>
              <a:rPr lang="en-US" dirty="0" err="1"/>
              <a:t>chọn</a:t>
            </a:r>
            <a:r>
              <a:rPr lang="en-US" dirty="0"/>
              <a:t> </a:t>
            </a:r>
            <a:r>
              <a:rPr lang="en-US" dirty="0" err="1"/>
              <a:t>ngẫu</a:t>
            </a:r>
            <a:r>
              <a:rPr lang="en-US" dirty="0"/>
              <a:t> </a:t>
            </a:r>
            <a:r>
              <a:rPr lang="en-US" dirty="0" err="1"/>
              <a:t>nhiên</a:t>
            </a:r>
            <a:r>
              <a:rPr lang="en-US" dirty="0"/>
              <a:t> (</a:t>
            </a:r>
            <a:r>
              <a:rPr lang="en-US" dirty="0" err="1"/>
              <a:t>trọng</a:t>
            </a:r>
            <a:r>
              <a:rPr lang="en-US" dirty="0"/>
              <a:t> </a:t>
            </a:r>
            <a:r>
              <a:rPr lang="en-US" dirty="0" err="1"/>
              <a:t>số</a:t>
            </a:r>
            <a:r>
              <a:rPr lang="en-US" dirty="0"/>
              <a:t> weight </a:t>
            </a:r>
            <a:r>
              <a:rPr lang="en-US" dirty="0" err="1"/>
              <a:t>và</a:t>
            </a:r>
            <a:r>
              <a:rPr lang="en-US" dirty="0"/>
              <a:t> </a:t>
            </a:r>
            <a:r>
              <a:rPr lang="en-US" dirty="0" err="1"/>
              <a:t>độ</a:t>
            </a:r>
            <a:r>
              <a:rPr lang="en-US" dirty="0"/>
              <a:t> </a:t>
            </a:r>
            <a:r>
              <a:rPr lang="en-US" dirty="0" err="1"/>
              <a:t>lệch</a:t>
            </a:r>
            <a:r>
              <a:rPr lang="en-US" dirty="0"/>
              <a:t> bias).</a:t>
            </a:r>
          </a:p>
          <a:p>
            <a:pPr marL="757231" lvl="1" indent="-457200">
              <a:buFont typeface="+mj-lt"/>
              <a:buAutoNum type="arabicPeriod"/>
            </a:pPr>
            <a:r>
              <a:rPr lang="en-US" dirty="0" err="1"/>
              <a:t>Các</a:t>
            </a:r>
            <a:r>
              <a:rPr lang="en-US" dirty="0"/>
              <a:t> </a:t>
            </a:r>
            <a:r>
              <a:rPr lang="en-US" dirty="0" err="1"/>
              <a:t>giá</a:t>
            </a:r>
            <a:r>
              <a:rPr lang="en-US" dirty="0"/>
              <a:t> </a:t>
            </a:r>
            <a:r>
              <a:rPr lang="en-US" dirty="0" err="1"/>
              <a:t>trị</a:t>
            </a:r>
            <a:r>
              <a:rPr lang="en-US" dirty="0"/>
              <a:t> </a:t>
            </a:r>
            <a:r>
              <a:rPr lang="en-US" dirty="0" err="1"/>
              <a:t>tham</a:t>
            </a:r>
            <a:r>
              <a:rPr lang="en-US" dirty="0"/>
              <a:t> </a:t>
            </a:r>
            <a:r>
              <a:rPr lang="en-US" dirty="0" err="1"/>
              <a:t>số</a:t>
            </a:r>
            <a:r>
              <a:rPr lang="en-US" dirty="0"/>
              <a:t> </a:t>
            </a:r>
            <a:r>
              <a:rPr lang="en-US" dirty="0" err="1"/>
              <a:t>được</a:t>
            </a:r>
            <a:r>
              <a:rPr lang="en-US" dirty="0"/>
              <a:t> </a:t>
            </a:r>
            <a:r>
              <a:rPr lang="en-US" dirty="0" err="1"/>
              <a:t>truyền</a:t>
            </a:r>
            <a:r>
              <a:rPr lang="en-US" dirty="0"/>
              <a:t> </a:t>
            </a:r>
            <a:r>
              <a:rPr lang="en-US" dirty="0" err="1"/>
              <a:t>vào</a:t>
            </a:r>
            <a:r>
              <a:rPr lang="en-US" dirty="0"/>
              <a:t> </a:t>
            </a:r>
            <a:r>
              <a:rPr lang="en-US" dirty="0" err="1"/>
              <a:t>các</a:t>
            </a:r>
            <a:r>
              <a:rPr lang="en-US" dirty="0"/>
              <a:t> perceptron, </a:t>
            </a:r>
            <a:r>
              <a:rPr lang="en-US" dirty="0" err="1"/>
              <a:t>sử</a:t>
            </a:r>
            <a:r>
              <a:rPr lang="en-US" dirty="0"/>
              <a:t> </a:t>
            </a:r>
            <a:r>
              <a:rPr lang="en-US" dirty="0" err="1"/>
              <a:t>dụng</a:t>
            </a:r>
            <a:r>
              <a:rPr lang="en-US" dirty="0"/>
              <a:t> </a:t>
            </a:r>
            <a:r>
              <a:rPr lang="en-US" dirty="0" err="1"/>
              <a:t>hàm</a:t>
            </a:r>
            <a:r>
              <a:rPr lang="en-US" dirty="0"/>
              <a:t> </a:t>
            </a:r>
            <a:r>
              <a:rPr lang="en-US" dirty="0" err="1"/>
              <a:t>kích</a:t>
            </a:r>
            <a:r>
              <a:rPr lang="en-US" dirty="0"/>
              <a:t> </a:t>
            </a:r>
            <a:r>
              <a:rPr lang="en-US" dirty="0" err="1"/>
              <a:t>hoạt</a:t>
            </a:r>
            <a:r>
              <a:rPr lang="en-US" dirty="0"/>
              <a:t> (sigmoid, </a:t>
            </a:r>
            <a:r>
              <a:rPr lang="en-US" dirty="0" err="1"/>
              <a:t>tanh</a:t>
            </a:r>
            <a:r>
              <a:rPr lang="en-US" dirty="0"/>
              <a:t> </a:t>
            </a:r>
            <a:r>
              <a:rPr lang="en-US" dirty="0" err="1"/>
              <a:t>hoặc</a:t>
            </a:r>
            <a:r>
              <a:rPr lang="en-US" dirty="0"/>
              <a:t> </a:t>
            </a:r>
            <a:r>
              <a:rPr lang="en-US" dirty="0" err="1"/>
              <a:t>ReLu</a:t>
            </a:r>
            <a:r>
              <a:rPr lang="en-US" dirty="0"/>
              <a:t>) </a:t>
            </a:r>
            <a:r>
              <a:rPr lang="en-US" dirty="0" err="1"/>
              <a:t>để</a:t>
            </a:r>
            <a:r>
              <a:rPr lang="en-US" dirty="0"/>
              <a:t> </a:t>
            </a:r>
            <a:r>
              <a:rPr lang="en-US" dirty="0" err="1"/>
              <a:t>sinh</a:t>
            </a:r>
            <a:r>
              <a:rPr lang="en-US" dirty="0"/>
              <a:t> </a:t>
            </a:r>
            <a:r>
              <a:rPr lang="en-US" dirty="0" err="1"/>
              <a:t>đầu</a:t>
            </a:r>
            <a:r>
              <a:rPr lang="en-US" dirty="0"/>
              <a:t> </a:t>
            </a:r>
            <a:r>
              <a:rPr lang="en-US" dirty="0" err="1"/>
              <a:t>ra.</a:t>
            </a:r>
            <a:endParaRPr lang="en-US" dirty="0"/>
          </a:p>
          <a:p>
            <a:pPr marL="757231" lvl="1" indent="-457200">
              <a:buFont typeface="+mj-lt"/>
              <a:buAutoNum type="arabicPeriod"/>
            </a:pPr>
            <a:r>
              <a:rPr lang="en-US" dirty="0"/>
              <a:t>So </a:t>
            </a:r>
            <a:r>
              <a:rPr lang="en-US" dirty="0" err="1"/>
              <a:t>sánh</a:t>
            </a:r>
            <a:r>
              <a:rPr lang="en-US" dirty="0"/>
              <a:t> </a:t>
            </a:r>
            <a:r>
              <a:rPr lang="en-US" dirty="0" err="1"/>
              <a:t>đầu</a:t>
            </a:r>
            <a:r>
              <a:rPr lang="en-US" dirty="0"/>
              <a:t> </a:t>
            </a:r>
            <a:r>
              <a:rPr lang="en-US" dirty="0" err="1"/>
              <a:t>ra</a:t>
            </a:r>
            <a:r>
              <a:rPr lang="en-US" dirty="0"/>
              <a:t> </a:t>
            </a:r>
            <a:r>
              <a:rPr lang="en-US" dirty="0" err="1"/>
              <a:t>với</a:t>
            </a:r>
            <a:r>
              <a:rPr lang="en-US" dirty="0"/>
              <a:t> </a:t>
            </a:r>
            <a:r>
              <a:rPr lang="en-US" dirty="0" err="1"/>
              <a:t>kết</a:t>
            </a:r>
            <a:r>
              <a:rPr lang="en-US" dirty="0"/>
              <a:t> </a:t>
            </a:r>
            <a:r>
              <a:rPr lang="en-US" dirty="0" err="1"/>
              <a:t>quả</a:t>
            </a:r>
            <a:r>
              <a:rPr lang="en-US" dirty="0"/>
              <a:t> </a:t>
            </a:r>
            <a:r>
              <a:rPr lang="en-US" dirty="0" err="1"/>
              <a:t>được</a:t>
            </a:r>
            <a:r>
              <a:rPr lang="en-US" dirty="0"/>
              <a:t> </a:t>
            </a:r>
            <a:r>
              <a:rPr lang="en-US" dirty="0" err="1"/>
              <a:t>dán</a:t>
            </a:r>
            <a:r>
              <a:rPr lang="en-US" dirty="0"/>
              <a:t> </a:t>
            </a:r>
            <a:r>
              <a:rPr lang="en-US" dirty="0" err="1"/>
              <a:t>nhãn</a:t>
            </a:r>
            <a:r>
              <a:rPr lang="en-US" dirty="0"/>
              <a:t> </a:t>
            </a:r>
            <a:r>
              <a:rPr lang="en-US" dirty="0" err="1"/>
              <a:t>là</a:t>
            </a:r>
            <a:r>
              <a:rPr lang="en-US" dirty="0"/>
              <a:t> </a:t>
            </a:r>
            <a:r>
              <a:rPr lang="en-US" dirty="0" err="1"/>
              <a:t>đúng</a:t>
            </a:r>
            <a:r>
              <a:rPr lang="en-US" dirty="0"/>
              <a:t> </a:t>
            </a:r>
            <a:r>
              <a:rPr lang="en-US" dirty="0" err="1"/>
              <a:t>và</a:t>
            </a:r>
            <a:r>
              <a:rPr lang="en-US" dirty="0"/>
              <a:t> </a:t>
            </a:r>
            <a:r>
              <a:rPr lang="en-US" dirty="0" err="1"/>
              <a:t>tính</a:t>
            </a:r>
            <a:r>
              <a:rPr lang="en-US" dirty="0"/>
              <a:t> </a:t>
            </a:r>
            <a:r>
              <a:rPr lang="en-US" dirty="0" err="1"/>
              <a:t>toán</a:t>
            </a:r>
            <a:r>
              <a:rPr lang="en-US" dirty="0"/>
              <a:t> </a:t>
            </a:r>
            <a:r>
              <a:rPr lang="en-US" dirty="0" err="1"/>
              <a:t>hàm</a:t>
            </a:r>
            <a:r>
              <a:rPr lang="en-US" dirty="0"/>
              <a:t> </a:t>
            </a:r>
            <a:r>
              <a:rPr lang="en-US" dirty="0" err="1"/>
              <a:t>mất</a:t>
            </a:r>
            <a:r>
              <a:rPr lang="en-US" dirty="0"/>
              <a:t> </a:t>
            </a:r>
            <a:r>
              <a:rPr lang="en-US" dirty="0" err="1"/>
              <a:t>mát</a:t>
            </a:r>
            <a:r>
              <a:rPr lang="en-US" dirty="0"/>
              <a:t> (Loss function) </a:t>
            </a:r>
            <a:r>
              <a:rPr lang="en-US" dirty="0" err="1"/>
              <a:t>dựa</a:t>
            </a:r>
            <a:r>
              <a:rPr lang="en-US" dirty="0"/>
              <a:t> </a:t>
            </a:r>
            <a:r>
              <a:rPr lang="en-US" dirty="0" err="1"/>
              <a:t>trên</a:t>
            </a:r>
            <a:r>
              <a:rPr lang="en-US" dirty="0"/>
              <a:t> </a:t>
            </a:r>
            <a:r>
              <a:rPr lang="en-US" dirty="0" err="1"/>
              <a:t>độ</a:t>
            </a:r>
            <a:r>
              <a:rPr lang="en-US" dirty="0"/>
              <a:t> </a:t>
            </a:r>
            <a:r>
              <a:rPr lang="en-US" dirty="0" err="1"/>
              <a:t>lệch</a:t>
            </a:r>
            <a:r>
              <a:rPr lang="en-US" dirty="0"/>
              <a:t> </a:t>
            </a:r>
            <a:r>
              <a:rPr lang="en-US" dirty="0" err="1"/>
              <a:t>của</a:t>
            </a:r>
            <a:r>
              <a:rPr lang="en-US" dirty="0"/>
              <a:t> </a:t>
            </a:r>
            <a:r>
              <a:rPr lang="en-US" dirty="0" err="1"/>
              <a:t>đầu</a:t>
            </a:r>
            <a:r>
              <a:rPr lang="en-US" dirty="0"/>
              <a:t> </a:t>
            </a:r>
            <a:r>
              <a:rPr lang="en-US" dirty="0" err="1"/>
              <a:t>ra</a:t>
            </a:r>
            <a:r>
              <a:rPr lang="en-US" dirty="0"/>
              <a:t> </a:t>
            </a:r>
            <a:r>
              <a:rPr lang="en-US" dirty="0" err="1"/>
              <a:t>thực</a:t>
            </a:r>
            <a:r>
              <a:rPr lang="en-US" dirty="0"/>
              <a:t> </a:t>
            </a:r>
            <a:r>
              <a:rPr lang="en-US" dirty="0" err="1"/>
              <a:t>tế</a:t>
            </a:r>
            <a:r>
              <a:rPr lang="en-US" dirty="0"/>
              <a:t> </a:t>
            </a:r>
            <a:r>
              <a:rPr lang="en-US" dirty="0" err="1"/>
              <a:t>và</a:t>
            </a:r>
            <a:r>
              <a:rPr lang="en-US" dirty="0"/>
              <a:t> </a:t>
            </a:r>
            <a:r>
              <a:rPr lang="en-US" dirty="0" err="1"/>
              <a:t>đầu</a:t>
            </a:r>
            <a:r>
              <a:rPr lang="en-US" dirty="0"/>
              <a:t> </a:t>
            </a:r>
            <a:r>
              <a:rPr lang="en-US" dirty="0" err="1"/>
              <a:t>ra</a:t>
            </a:r>
            <a:r>
              <a:rPr lang="en-US" dirty="0"/>
              <a:t> </a:t>
            </a:r>
            <a:r>
              <a:rPr lang="en-US" dirty="0" err="1"/>
              <a:t>mong</a:t>
            </a:r>
            <a:r>
              <a:rPr lang="en-US" dirty="0"/>
              <a:t> </a:t>
            </a:r>
            <a:r>
              <a:rPr lang="en-US" dirty="0" err="1"/>
              <a:t>muốn</a:t>
            </a:r>
            <a:r>
              <a:rPr lang="en-US" dirty="0"/>
              <a:t>.</a:t>
            </a:r>
          </a:p>
          <a:p>
            <a:pPr marL="757231" lvl="1" indent="-457200">
              <a:buFont typeface="+mj-lt"/>
              <a:buAutoNum type="arabicPeriod"/>
            </a:pPr>
            <a:r>
              <a:rPr lang="en-US" dirty="0" err="1"/>
              <a:t>Truyền</a:t>
            </a:r>
            <a:r>
              <a:rPr lang="en-US" dirty="0"/>
              <a:t> </a:t>
            </a:r>
            <a:r>
              <a:rPr lang="en-US" dirty="0" err="1"/>
              <a:t>ngược</a:t>
            </a:r>
            <a:r>
              <a:rPr lang="en-US" dirty="0"/>
              <a:t> </a:t>
            </a:r>
            <a:r>
              <a:rPr lang="en-US" dirty="0" err="1"/>
              <a:t>giá</a:t>
            </a:r>
            <a:r>
              <a:rPr lang="en-US" dirty="0"/>
              <a:t> </a:t>
            </a:r>
            <a:r>
              <a:rPr lang="en-US" dirty="0" err="1"/>
              <a:t>trị</a:t>
            </a:r>
            <a:r>
              <a:rPr lang="en-US" dirty="0"/>
              <a:t> </a:t>
            </a:r>
            <a:r>
              <a:rPr lang="en-US" dirty="0" err="1"/>
              <a:t>mất</a:t>
            </a:r>
            <a:r>
              <a:rPr lang="en-US" dirty="0"/>
              <a:t> </a:t>
            </a:r>
            <a:r>
              <a:rPr lang="en-US" dirty="0" err="1"/>
              <a:t>mát</a:t>
            </a:r>
            <a:r>
              <a:rPr lang="en-US" dirty="0"/>
              <a:t> </a:t>
            </a:r>
            <a:r>
              <a:rPr lang="en-US" dirty="0" err="1"/>
              <a:t>để</a:t>
            </a:r>
            <a:r>
              <a:rPr lang="en-US" dirty="0"/>
              <a:t> </a:t>
            </a:r>
            <a:r>
              <a:rPr lang="en-US" dirty="0" err="1"/>
              <a:t>tiến</a:t>
            </a:r>
            <a:r>
              <a:rPr lang="en-US" dirty="0"/>
              <a:t> </a:t>
            </a:r>
            <a:r>
              <a:rPr lang="en-US" dirty="0" err="1"/>
              <a:t>hành</a:t>
            </a:r>
            <a:r>
              <a:rPr lang="en-US" dirty="0"/>
              <a:t> </a:t>
            </a:r>
            <a:r>
              <a:rPr lang="en-US" dirty="0" err="1"/>
              <a:t>cập</a:t>
            </a:r>
            <a:r>
              <a:rPr lang="en-US" dirty="0"/>
              <a:t> </a:t>
            </a:r>
            <a:r>
              <a:rPr lang="en-US" dirty="0" err="1"/>
              <a:t>nhật</a:t>
            </a:r>
            <a:r>
              <a:rPr lang="en-US" dirty="0"/>
              <a:t> </a:t>
            </a:r>
            <a:r>
              <a:rPr lang="en-US" dirty="0" err="1"/>
              <a:t>lại</a:t>
            </a:r>
            <a:r>
              <a:rPr lang="en-US" dirty="0"/>
              <a:t> </a:t>
            </a:r>
            <a:r>
              <a:rPr lang="en-US" dirty="0" err="1"/>
              <a:t>các</a:t>
            </a:r>
            <a:r>
              <a:rPr lang="en-US" dirty="0"/>
              <a:t> </a:t>
            </a:r>
            <a:r>
              <a:rPr lang="en-US" dirty="0" err="1"/>
              <a:t>tham</a:t>
            </a:r>
            <a:r>
              <a:rPr lang="en-US" dirty="0"/>
              <a:t> </a:t>
            </a:r>
            <a:r>
              <a:rPr lang="en-US" dirty="0" err="1"/>
              <a:t>số</a:t>
            </a:r>
            <a:r>
              <a:rPr lang="en-US" dirty="0"/>
              <a:t>.</a:t>
            </a:r>
          </a:p>
          <a:p>
            <a:pPr marL="757231" lvl="1" indent="-457200">
              <a:buFont typeface="+mj-lt"/>
              <a:buAutoNum type="arabicPeriod"/>
            </a:pPr>
            <a:r>
              <a:rPr lang="en-US" dirty="0" err="1"/>
              <a:t>Sử</a:t>
            </a:r>
            <a:r>
              <a:rPr lang="en-US" dirty="0"/>
              <a:t> </a:t>
            </a:r>
            <a:r>
              <a:rPr lang="en-US" dirty="0" err="1"/>
              <a:t>dụng</a:t>
            </a:r>
            <a:r>
              <a:rPr lang="en-US" dirty="0"/>
              <a:t> Gradient Descent </a:t>
            </a:r>
            <a:r>
              <a:rPr lang="en-US" dirty="0" err="1"/>
              <a:t>giảm</a:t>
            </a:r>
            <a:r>
              <a:rPr lang="en-US" dirty="0"/>
              <a:t> </a:t>
            </a:r>
            <a:r>
              <a:rPr lang="en-US" dirty="0" err="1"/>
              <a:t>mất</a:t>
            </a:r>
            <a:r>
              <a:rPr lang="en-US" dirty="0"/>
              <a:t> </a:t>
            </a:r>
            <a:r>
              <a:rPr lang="en-US" dirty="0" err="1"/>
              <a:t>mát</a:t>
            </a:r>
            <a:r>
              <a:rPr lang="en-US" dirty="0"/>
              <a:t> </a:t>
            </a:r>
            <a:r>
              <a:rPr lang="en-US" dirty="0" err="1"/>
              <a:t>và</a:t>
            </a:r>
            <a:r>
              <a:rPr lang="en-US" dirty="0"/>
              <a:t> </a:t>
            </a:r>
            <a:r>
              <a:rPr lang="en-US" dirty="0" err="1"/>
              <a:t>cập</a:t>
            </a:r>
            <a:r>
              <a:rPr lang="en-US" dirty="0"/>
              <a:t> </a:t>
            </a:r>
            <a:r>
              <a:rPr lang="en-US" dirty="0" err="1"/>
              <a:t>nhật</a:t>
            </a:r>
            <a:r>
              <a:rPr lang="en-US" dirty="0"/>
              <a:t> </a:t>
            </a:r>
            <a:r>
              <a:rPr lang="en-US" dirty="0" err="1"/>
              <a:t>lại</a:t>
            </a:r>
            <a:r>
              <a:rPr lang="en-US" dirty="0"/>
              <a:t> </a:t>
            </a:r>
            <a:r>
              <a:rPr lang="en-US" dirty="0" err="1"/>
              <a:t>tham</a:t>
            </a:r>
            <a:r>
              <a:rPr lang="en-US" dirty="0"/>
              <a:t> </a:t>
            </a:r>
            <a:r>
              <a:rPr lang="en-US" dirty="0" err="1"/>
              <a:t>số</a:t>
            </a:r>
            <a:r>
              <a:rPr lang="en-US" dirty="0"/>
              <a:t>.</a:t>
            </a:r>
          </a:p>
          <a:p>
            <a:pPr marL="757231" lvl="1" indent="-457200">
              <a:buFont typeface="+mj-lt"/>
              <a:buAutoNum type="arabicPeriod"/>
            </a:pPr>
            <a:r>
              <a:rPr lang="en-US" dirty="0" err="1"/>
              <a:t>Thực</a:t>
            </a:r>
            <a:r>
              <a:rPr lang="en-US" dirty="0"/>
              <a:t> </a:t>
            </a:r>
            <a:r>
              <a:rPr lang="en-US" dirty="0" err="1"/>
              <a:t>hiện</a:t>
            </a:r>
            <a:r>
              <a:rPr lang="en-US" dirty="0"/>
              <a:t> </a:t>
            </a:r>
            <a:r>
              <a:rPr lang="en-US" dirty="0" err="1"/>
              <a:t>lặp</a:t>
            </a:r>
            <a:r>
              <a:rPr lang="en-US" dirty="0"/>
              <a:t> </a:t>
            </a:r>
            <a:r>
              <a:rPr lang="en-US" dirty="0" err="1"/>
              <a:t>lại</a:t>
            </a:r>
            <a:r>
              <a:rPr lang="en-US" dirty="0"/>
              <a:t> </a:t>
            </a:r>
            <a:r>
              <a:rPr lang="en-US" dirty="0" err="1"/>
              <a:t>tới</a:t>
            </a:r>
            <a:r>
              <a:rPr lang="en-US" dirty="0"/>
              <a:t> </a:t>
            </a:r>
            <a:r>
              <a:rPr lang="en-US" dirty="0" err="1"/>
              <a:t>khi</a:t>
            </a:r>
            <a:r>
              <a:rPr lang="en-US" dirty="0"/>
              <a:t> </a:t>
            </a:r>
            <a:r>
              <a:rPr lang="en-US" dirty="0" err="1"/>
              <a:t>nhận</a:t>
            </a:r>
            <a:r>
              <a:rPr lang="en-US" dirty="0"/>
              <a:t> </a:t>
            </a:r>
            <a:r>
              <a:rPr lang="en-US" dirty="0" err="1"/>
              <a:t>được</a:t>
            </a:r>
            <a:r>
              <a:rPr lang="en-US" dirty="0"/>
              <a:t> </a:t>
            </a:r>
            <a:r>
              <a:rPr lang="en-US" dirty="0" err="1"/>
              <a:t>kết</a:t>
            </a:r>
            <a:r>
              <a:rPr lang="en-US" dirty="0"/>
              <a:t> </a:t>
            </a:r>
            <a:r>
              <a:rPr lang="en-US" dirty="0" err="1"/>
              <a:t>quả</a:t>
            </a:r>
            <a:r>
              <a:rPr lang="en-US" dirty="0"/>
              <a:t> </a:t>
            </a:r>
            <a:r>
              <a:rPr lang="en-US" dirty="0" err="1"/>
              <a:t>tốt</a:t>
            </a:r>
            <a:r>
              <a:rPr lang="en-US" dirty="0"/>
              <a:t> </a:t>
            </a:r>
            <a:r>
              <a:rPr lang="en-US" dirty="0" err="1"/>
              <a:t>nhất</a:t>
            </a:r>
            <a:r>
              <a:rPr lang="en-US" dirty="0"/>
              <a:t> </a:t>
            </a:r>
            <a:r>
              <a:rPr lang="en-US" dirty="0" err="1"/>
              <a:t>cho</a:t>
            </a:r>
            <a:r>
              <a:rPr lang="en-US" dirty="0"/>
              <a:t> </a:t>
            </a:r>
            <a:r>
              <a:rPr lang="en-US" dirty="0" err="1"/>
              <a:t>mô</a:t>
            </a:r>
            <a:r>
              <a:rPr lang="en-US" dirty="0"/>
              <a:t> </a:t>
            </a:r>
            <a:r>
              <a:rPr lang="en-US" dirty="0" err="1"/>
              <a:t>hình</a:t>
            </a:r>
            <a:r>
              <a:rPr lang="en-US" dirty="0"/>
              <a:t>.</a:t>
            </a:r>
          </a:p>
          <a:p>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13</a:t>
            </a:fld>
            <a:endParaRPr lang="en-US"/>
          </a:p>
        </p:txBody>
      </p:sp>
    </p:spTree>
    <p:extLst>
      <p:ext uri="{BB962C8B-B14F-4D97-AF65-F5344CB8AC3E}">
        <p14:creationId xmlns:p14="http://schemas.microsoft.com/office/powerpoint/2010/main" val="2225727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en-US"/>
              <a:t>Trong suốt quá trình huấn luyện, CNN sẽ tự động học được các thông số cho các bộ lọc. Ví dụ trong tác vụ phân lớp ảnh, CNN sẽ cố gắng tìm ra thông số tối ưu cho các bộ lọc tương ứng theo thứ tự </a:t>
            </a:r>
            <a:r>
              <a:rPr lang="en-US" i="1"/>
              <a:t>raw pixel &gt; edges &gt; shapes &gt; facial &gt; high-level</a:t>
            </a:r>
            <a:r>
              <a:rPr lang="en-US" b="1" i="1"/>
              <a:t> </a:t>
            </a:r>
            <a:r>
              <a:rPr lang="en-US" i="1"/>
              <a:t>features</a:t>
            </a:r>
            <a:r>
              <a:rPr lang="en-US"/>
              <a:t>. Tầng cuối cùng được dùng để phân lớp ảnh.</a:t>
            </a:r>
          </a:p>
          <a:p>
            <a:pPr algn="just"/>
            <a:r>
              <a:rPr lang="en-US"/>
              <a:t>CNN có tính bất biến và tính kết hợp cục bộ. Với cùng một đối tượng, nếu đối tượng này được chiếu theo các gốc độ khác nhau thì độ chính xác của thuật toán sẽ bị ảnh hưởng đáng kể. Tầng pooling cung cấp tính bất biến đối với phép dịch chuyển (</a:t>
            </a:r>
            <a:r>
              <a:rPr lang="en-US" i="1"/>
              <a:t>translation</a:t>
            </a:r>
            <a:r>
              <a:rPr lang="en-US"/>
              <a:t>), phép quay (</a:t>
            </a:r>
            <a:r>
              <a:rPr lang="en-US" i="1"/>
              <a:t>rotation</a:t>
            </a:r>
            <a:r>
              <a:rPr lang="en-US"/>
              <a:t>) và phép co giãn (</a:t>
            </a:r>
            <a:r>
              <a:rPr lang="en-US" i="1"/>
              <a:t>scaling</a:t>
            </a:r>
            <a:r>
              <a:rPr lang="en-US"/>
              <a:t>). Tính kết hợp cục bộ cho ta các cấp độ biểu diễn thông tin từ mức độ thấp đến mức độ cao và trừu tượng hơn thông qua quá trình tích chập từ các bộ lọc.</a:t>
            </a:r>
          </a:p>
          <a:p>
            <a:endParaRPr lang="en-US"/>
          </a:p>
        </p:txBody>
      </p:sp>
      <p:sp>
        <p:nvSpPr>
          <p:cNvPr id="4" name="Slide Number Placeholder 3"/>
          <p:cNvSpPr>
            <a:spLocks noGrp="1"/>
          </p:cNvSpPr>
          <p:nvPr>
            <p:ph type="sldNum" sz="quarter" idx="10"/>
          </p:nvPr>
        </p:nvSpPr>
        <p:spPr/>
        <p:txBody>
          <a:bodyPr/>
          <a:lstStyle/>
          <a:p>
            <a:fld id="{661F9CCF-B563-4907-9568-EFEA5C456742}" type="slidenum">
              <a:rPr lang="en-US" smtClean="0"/>
              <a:t>14</a:t>
            </a:fld>
            <a:endParaRPr lang="en-US"/>
          </a:p>
        </p:txBody>
      </p:sp>
    </p:spTree>
    <p:extLst>
      <p:ext uri="{BB962C8B-B14F-4D97-AF65-F5344CB8AC3E}">
        <p14:creationId xmlns:p14="http://schemas.microsoft.com/office/powerpoint/2010/main" val="4017415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endParaRPr lang="vi-VN"/>
          </a:p>
        </p:txBody>
      </p:sp>
      <p:sp>
        <p:nvSpPr>
          <p:cNvPr id="4" name="Date Placeholder 3"/>
          <p:cNvSpPr>
            <a:spLocks noGrp="1"/>
          </p:cNvSpPr>
          <p:nvPr>
            <p:ph type="dt" sz="half" idx="10"/>
          </p:nvPr>
        </p:nvSpPr>
        <p:spPr/>
        <p:txBody>
          <a:bodyPr/>
          <a:lstStyle/>
          <a:p>
            <a:fld id="{4991AF5A-9910-41DD-A133-FFDD6DBB2BEC}" type="datetime1">
              <a:rPr lang="vi-VN" smtClean="0"/>
              <a:t>09/11/2019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310767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AE827A03-1D7C-4B60-9555-5108E2BD2BA3}" type="datetime1">
              <a:rPr lang="vi-VN" smtClean="0"/>
              <a:t>09/11/2019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263016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457200" y="27464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48BA028C-0339-41CC-9AD0-BB0EFA10D107}" type="datetime1">
              <a:rPr lang="vi-VN" smtClean="0"/>
              <a:t>09/11/2019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1439483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a:t>Click to edit Master title style</a:t>
            </a:r>
          </a:p>
        </p:txBody>
      </p:sp>
      <p:sp>
        <p:nvSpPr>
          <p:cNvPr id="3" name="Text Placeholder 2"/>
          <p:cNvSpPr>
            <a:spLocks noGrp="1"/>
          </p:cNvSpPr>
          <p:nvPr>
            <p:ph type="body" sz="half" idx="1"/>
          </p:nvPr>
        </p:nvSpPr>
        <p:spPr>
          <a:xfrm>
            <a:off x="457200" y="1600206"/>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20B7F220-0825-4B9B-9156-FF79F33775FE}" type="slidenum">
              <a:rPr lang="vi-VN" smtClean="0"/>
              <a:t>‹#›</a:t>
            </a:fld>
            <a:endParaRPr lang="vi-VN"/>
          </a:p>
        </p:txBody>
      </p:sp>
    </p:spTree>
    <p:extLst>
      <p:ext uri="{BB962C8B-B14F-4D97-AF65-F5344CB8AC3E}">
        <p14:creationId xmlns:p14="http://schemas.microsoft.com/office/powerpoint/2010/main" val="3290358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vi-VN"/>
          </a:p>
        </p:txBody>
      </p:sp>
      <p:sp>
        <p:nvSpPr>
          <p:cNvPr id="3" name="Content Placeholder 2"/>
          <p:cNvSpPr>
            <a:spLocks noGrp="1"/>
          </p:cNvSpPr>
          <p:nvPr>
            <p:ph idx="1"/>
          </p:nvPr>
        </p:nvSpPr>
        <p:spPr/>
        <p:txBody>
          <a:bodyPr/>
          <a:lstStyle>
            <a:lvl1pPr>
              <a:defRPr sz="2100">
                <a:latin typeface="Times New Roman" panose="02020603050405020304" pitchFamily="18" charset="0"/>
                <a:cs typeface="Times New Roman" panose="02020603050405020304" pitchFamily="18" charset="0"/>
              </a:defRPr>
            </a:lvl1pPr>
            <a:lvl2pPr>
              <a:defRPr sz="1950">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vi-VN" dirty="0"/>
          </a:p>
        </p:txBody>
      </p:sp>
      <p:sp>
        <p:nvSpPr>
          <p:cNvPr id="4" name="Date Placeholder 3"/>
          <p:cNvSpPr>
            <a:spLocks noGrp="1"/>
          </p:cNvSpPr>
          <p:nvPr>
            <p:ph type="dt" sz="half" idx="10"/>
          </p:nvPr>
        </p:nvSpPr>
        <p:spPr/>
        <p:txBody>
          <a:bodyPr/>
          <a:lstStyle/>
          <a:p>
            <a:fld id="{BCE30B88-6042-475A-9AD8-6BFFF02E013D}" type="datetime1">
              <a:rPr lang="vi-VN" smtClean="0"/>
              <a:t>09/11/2019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4144684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3000" b="1" cap="all"/>
            </a:lvl1pPr>
          </a:lstStyle>
          <a:p>
            <a:r>
              <a:rPr lang="en-US"/>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F25F7B-94C1-4212-9706-37EAE2176153}" type="datetime1">
              <a:rPr lang="vi-VN" smtClean="0"/>
              <a:t>09/11/2019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784061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p:cNvSpPr>
          <p:nvPr>
            <p:ph type="dt" sz="half" idx="10"/>
          </p:nvPr>
        </p:nvSpPr>
        <p:spPr/>
        <p:txBody>
          <a:bodyPr/>
          <a:lstStyle/>
          <a:p>
            <a:fld id="{D78FC2EB-DA89-4984-A3A0-96F3B61DC36E}" type="datetime1">
              <a:rPr lang="vi-VN" smtClean="0"/>
              <a:t>09/11/2019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512016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p:cNvSpPr>
            <a:spLocks noGrp="1"/>
          </p:cNvSpPr>
          <p:nvPr>
            <p:ph type="dt" sz="half" idx="10"/>
          </p:nvPr>
        </p:nvSpPr>
        <p:spPr/>
        <p:txBody>
          <a:bodyPr/>
          <a:lstStyle/>
          <a:p>
            <a:fld id="{BA500F14-D266-414B-A860-7461A903D090}" type="datetime1">
              <a:rPr lang="vi-VN" smtClean="0"/>
              <a:t>09/11/2019</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568645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vi-VN"/>
          </a:p>
        </p:txBody>
      </p:sp>
      <p:sp>
        <p:nvSpPr>
          <p:cNvPr id="3" name="Date Placeholder 2"/>
          <p:cNvSpPr>
            <a:spLocks noGrp="1"/>
          </p:cNvSpPr>
          <p:nvPr>
            <p:ph type="dt" sz="half" idx="10"/>
          </p:nvPr>
        </p:nvSpPr>
        <p:spPr/>
        <p:txBody>
          <a:bodyPr/>
          <a:lstStyle/>
          <a:p>
            <a:fld id="{01A4E0B0-1928-41A5-BD12-A82EA9ACB69E}" type="datetime1">
              <a:rPr lang="vi-VN" smtClean="0"/>
              <a:t>09/11/2019</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4281145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C7BB4A-667B-42D1-83C9-0AA7CA3F5699}" type="datetime1">
              <a:rPr lang="vi-VN" smtClean="0"/>
              <a:t>09/11/2019</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115280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t>Click to edit Master title style</a:t>
            </a:r>
            <a:endParaRPr lang="vi-VN"/>
          </a:p>
        </p:txBody>
      </p:sp>
      <p:sp>
        <p:nvSpPr>
          <p:cNvPr id="3" name="Content Placeholder 2"/>
          <p:cNvSpPr>
            <a:spLocks noGrp="1"/>
          </p:cNvSpPr>
          <p:nvPr>
            <p:ph idx="1"/>
          </p:nvPr>
        </p:nvSpPr>
        <p:spPr>
          <a:xfrm>
            <a:off x="3575050" y="273058"/>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E802EEF-B49F-423B-945E-B503E6142287}" type="datetime1">
              <a:rPr lang="vi-VN" smtClean="0"/>
              <a:t>09/11/2019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41128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a:t>Click icon to add picture</a:t>
            </a:r>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E812893-65B3-42B4-9DF9-26A1CDC185EE}" type="datetime1">
              <a:rPr lang="vi-VN" smtClean="0"/>
              <a:t>09/11/2019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414452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189707"/>
            <a:ext cx="8229600" cy="1143000"/>
          </a:xfrm>
          <a:prstGeom prst="rect">
            <a:avLst/>
          </a:prstGeom>
        </p:spPr>
        <p:txBody>
          <a:bodyPr vert="horz" lIns="91440" tIns="45720" rIns="91440" bIns="45720" rtlCol="0" anchor="ctr">
            <a:normAutofit/>
          </a:bodyPr>
          <a:lstStyle/>
          <a:p>
            <a:r>
              <a:rPr lang="en-US"/>
              <a:t>Click to edit Master title style</a:t>
            </a:r>
            <a:endParaRPr lang="vi-VN" dirty="0"/>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dirty="0"/>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B466265-DBBC-440C-B0F9-7F9F259790B0}" type="datetime1">
              <a:rPr lang="vi-VN" smtClean="0"/>
              <a:t>09/11/2019</a:t>
            </a:fld>
            <a:endParaRPr lang="vi-VN"/>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0B7F220-0825-4B9B-9156-FF79F33775FE}" type="slidenum">
              <a:rPr lang="vi-VN" smtClean="0"/>
              <a:t>‹#›</a:t>
            </a:fld>
            <a:endParaRPr lang="vi-VN"/>
          </a:p>
        </p:txBody>
      </p:sp>
      <p:grpSp>
        <p:nvGrpSpPr>
          <p:cNvPr id="7" name="Group 4"/>
          <p:cNvGrpSpPr>
            <a:grpSpLocks/>
          </p:cNvGrpSpPr>
          <p:nvPr/>
        </p:nvGrpSpPr>
        <p:grpSpPr bwMode="auto">
          <a:xfrm>
            <a:off x="0" y="0"/>
            <a:ext cx="8763000" cy="1524000"/>
            <a:chOff x="0" y="0"/>
            <a:chExt cx="5520" cy="960"/>
          </a:xfrm>
        </p:grpSpPr>
        <p:cxnSp>
          <p:nvCxnSpPr>
            <p:cNvPr id="8" name="Straight Connector 7"/>
            <p:cNvCxnSpPr/>
            <p:nvPr/>
          </p:nvCxnSpPr>
          <p:spPr>
            <a:xfrm>
              <a:off x="672" y="816"/>
              <a:ext cx="4848"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rot="5400000">
              <a:off x="913" y="719"/>
              <a:ext cx="480" cy="1"/>
            </a:xfrm>
            <a:prstGeom prst="line">
              <a:avLst/>
            </a:prstGeom>
          </p:spPr>
          <p:style>
            <a:lnRef idx="3">
              <a:schemeClr val="accent1"/>
            </a:lnRef>
            <a:fillRef idx="0">
              <a:schemeClr val="accent1"/>
            </a:fillRef>
            <a:effectRef idx="2">
              <a:schemeClr val="accent1"/>
            </a:effectRef>
            <a:fontRef idx="minor">
              <a:schemeClr val="tx1"/>
            </a:fontRef>
          </p:style>
        </p:cxnSp>
        <p:pic>
          <p:nvPicPr>
            <p:cNvPr id="10" name="Picture 2" descr="logoTDT-banquye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1104"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13605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685783" rtl="0" eaLnBrk="1" latinLnBrk="0" hangingPunct="1">
        <a:spcBef>
          <a:spcPct val="0"/>
        </a:spcBef>
        <a:buNone/>
        <a:defRPr sz="2700" b="1"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57168" indent="-257168" algn="l" defTabSz="685783"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99" indent="-214308" algn="l" defTabSz="685783"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28" indent="-171446" algn="l" defTabSz="685783"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vi-VN"/>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bwMode="auto">
          <a:xfrm>
            <a:off x="2377130" y="89377"/>
            <a:ext cx="5829300" cy="110251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norm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dirty="0">
                <a:latin typeface="Times New Roman" pitchFamily="18" charset="0"/>
                <a:cs typeface="Times New Roman" pitchFamily="18" charset="0"/>
              </a:rPr>
              <a:t>TỔNG LIÊN ĐOÀN LAO ĐỘNG VIỆT NA</a:t>
            </a:r>
            <a:r>
              <a:rPr lang="vi-VN" b="1" dirty="0">
                <a:latin typeface="Times New Roman" pitchFamily="18" charset="0"/>
                <a:cs typeface="Times New Roman" pitchFamily="18" charset="0"/>
              </a:rPr>
              <a:t>M </a:t>
            </a:r>
            <a:br>
              <a:rPr lang="vi-VN" b="1" dirty="0">
                <a:latin typeface="Times New Roman" pitchFamily="18" charset="0"/>
                <a:cs typeface="Times New Roman" pitchFamily="18" charset="0"/>
              </a:rPr>
            </a:br>
            <a:r>
              <a:rPr lang="vi-VN" b="1" dirty="0">
                <a:latin typeface="Times New Roman" pitchFamily="18" charset="0"/>
                <a:cs typeface="Times New Roman" pitchFamily="18" charset="0"/>
              </a:rPr>
              <a:t>TRƯỜNG ĐẠI HỌC TÔN ĐỨC THẮNG</a:t>
            </a:r>
            <a:br>
              <a:rPr lang="vi-VN" b="1" dirty="0">
                <a:latin typeface="Times New Roman" pitchFamily="18" charset="0"/>
                <a:cs typeface="Times New Roman" pitchFamily="18" charset="0"/>
              </a:rPr>
            </a:br>
            <a:r>
              <a:rPr lang="vi-VN" b="1" dirty="0">
                <a:latin typeface="Times New Roman" pitchFamily="18" charset="0"/>
                <a:cs typeface="Times New Roman" pitchFamily="18" charset="0"/>
              </a:rPr>
              <a:t>KHOA CÔNG NGHỆ THÔNG TIN</a:t>
            </a:r>
            <a:endParaRPr lang="en-US" b="1" dirty="0">
              <a:latin typeface="Times New Roman" pitchFamily="18" charset="0"/>
              <a:cs typeface="Times New Roman" pitchFamily="18" charset="0"/>
            </a:endParaRPr>
          </a:p>
        </p:txBody>
      </p:sp>
      <p:sp>
        <p:nvSpPr>
          <p:cNvPr id="7" name="Title 1"/>
          <p:cNvSpPr txBox="1">
            <a:spLocks/>
          </p:cNvSpPr>
          <p:nvPr/>
        </p:nvSpPr>
        <p:spPr>
          <a:xfrm>
            <a:off x="835855" y="1472607"/>
            <a:ext cx="7772400" cy="1102519"/>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3600" kern="1200">
                <a:solidFill>
                  <a:schemeClr val="tx1"/>
                </a:solidFill>
                <a:latin typeface="Arial" pitchFamily="34" charset="0"/>
                <a:ea typeface="+mj-ea"/>
                <a:cs typeface="Arial" pitchFamily="34" charset="0"/>
              </a:defRPr>
            </a:lvl1pPr>
          </a:lstStyle>
          <a:p>
            <a:r>
              <a:rPr lang="vi-VN" sz="2700" dirty="0"/>
              <a:t>BÁO CÁO </a:t>
            </a:r>
            <a:r>
              <a:rPr lang="en-US" sz="2700" dirty="0"/>
              <a:t>CUỐI </a:t>
            </a:r>
            <a:r>
              <a:rPr lang="vi-VN" sz="2700" dirty="0"/>
              <a:t>KỲ MÔN</a:t>
            </a:r>
          </a:p>
          <a:p>
            <a:r>
              <a:rPr lang="en-US" sz="2700" dirty="0"/>
              <a:t>CÁC HỆ THỐNG PHÂN TÁN</a:t>
            </a:r>
            <a:endParaRPr lang="vi-VN" sz="2700" dirty="0"/>
          </a:p>
        </p:txBody>
      </p:sp>
      <p:sp>
        <p:nvSpPr>
          <p:cNvPr id="8" name="Rectangle 7"/>
          <p:cNvSpPr/>
          <p:nvPr/>
        </p:nvSpPr>
        <p:spPr>
          <a:xfrm>
            <a:off x="217290" y="2539833"/>
            <a:ext cx="8686799" cy="1546577"/>
          </a:xfrm>
          <a:prstGeom prst="rect">
            <a:avLst/>
          </a:prstGeom>
          <a:noFill/>
        </p:spPr>
        <p:txBody>
          <a:bodyPr wrap="square" lIns="68580" tIns="34290" rIns="68580" bIns="34290">
            <a:spAutoFit/>
          </a:bodyPr>
          <a:lstStyle/>
          <a:p>
            <a:pPr algn="ctr"/>
            <a:r>
              <a:rPr lang="en-US" sz="4800" b="1" dirty="0">
                <a:ln w="0"/>
                <a:solidFill>
                  <a:srgbClr val="C00000"/>
                </a:solidFill>
                <a:effectLst>
                  <a:outerShdw blurRad="38100" dist="25400" dir="5400000" algn="ctr" rotWithShape="0">
                    <a:srgbClr val="6E747A">
                      <a:alpha val="43000"/>
                    </a:srgbClr>
                  </a:outerShdw>
                </a:effectLst>
              </a:rPr>
              <a:t>DEEP RESIDUAL LEARNING FOR IMAGE RECOGNITION</a:t>
            </a:r>
          </a:p>
        </p:txBody>
      </p:sp>
      <p:sp>
        <p:nvSpPr>
          <p:cNvPr id="9" name="Subtitle 2"/>
          <p:cNvSpPr>
            <a:spLocks noGrp="1"/>
          </p:cNvSpPr>
          <p:nvPr/>
        </p:nvSpPr>
        <p:spPr bwMode="auto">
          <a:xfrm>
            <a:off x="2377130" y="5249030"/>
            <a:ext cx="6688324" cy="1472453"/>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indent="0" algn="ctr" rtl="0" eaLnBrk="1" fontAlgn="base" hangingPunct="1">
              <a:spcBef>
                <a:spcPct val="20000"/>
              </a:spcBef>
              <a:spcAft>
                <a:spcPct val="0"/>
              </a:spcAft>
              <a:buFont typeface="Arial" charset="0"/>
              <a:buNone/>
              <a:defRPr sz="2800" kern="1200">
                <a:solidFill>
                  <a:schemeClr val="tx1">
                    <a:tint val="75000"/>
                  </a:schemeClr>
                </a:solidFill>
                <a:latin typeface="Times New Roman" panose="02020603050405020304" pitchFamily="18" charset="0"/>
                <a:ea typeface="+mn-ea"/>
                <a:cs typeface="Times New Roman" panose="02020603050405020304" pitchFamily="18" charset="0"/>
              </a:defRPr>
            </a:lvl2pPr>
            <a:lvl3pPr marL="914400" indent="0" algn="ctr" rtl="0" eaLnBrk="1" fontAlgn="base" hangingPunct="1">
              <a:spcBef>
                <a:spcPct val="20000"/>
              </a:spcBef>
              <a:spcAft>
                <a:spcPct val="0"/>
              </a:spcAft>
              <a:buFont typeface="Arial" charset="0"/>
              <a:buNone/>
              <a:defRPr sz="2400" kern="1200">
                <a:solidFill>
                  <a:schemeClr val="tx1">
                    <a:tint val="75000"/>
                  </a:schemeClr>
                </a:solidFill>
                <a:latin typeface="Times New Roman" panose="02020603050405020304" pitchFamily="18" charset="0"/>
                <a:ea typeface="+mn-ea"/>
                <a:cs typeface="Times New Roman" panose="02020603050405020304" pitchFamily="18" charset="0"/>
              </a:defRPr>
            </a:lvl3pPr>
            <a:lvl4pPr marL="1371600" indent="0" algn="ctr" rtl="0" eaLnBrk="1" fontAlgn="base" hangingPunct="1">
              <a:spcBef>
                <a:spcPct val="20000"/>
              </a:spcBef>
              <a:spcAft>
                <a:spcPct val="0"/>
              </a:spcAft>
              <a:buFont typeface="Arial"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4pPr>
            <a:lvl5pPr marL="1828800" indent="0" algn="ctr" rtl="0" eaLnBrk="1" fontAlgn="base" hangingPunct="1">
              <a:spcBef>
                <a:spcPct val="20000"/>
              </a:spcBef>
              <a:spcAft>
                <a:spcPct val="0"/>
              </a:spcAft>
              <a:buFont typeface="Arial"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2100" b="1" dirty="0">
                <a:solidFill>
                  <a:schemeClr val="tx1"/>
                </a:solidFill>
              </a:rPr>
              <a:t>GVHD: </a:t>
            </a:r>
            <a:r>
              <a:rPr lang="vi-VN" sz="2100" b="1" dirty="0">
                <a:solidFill>
                  <a:schemeClr val="tx1"/>
                </a:solidFill>
              </a:rPr>
              <a:t>      </a:t>
            </a:r>
            <a:r>
              <a:rPr lang="en-US" sz="2100" dirty="0">
                <a:solidFill>
                  <a:schemeClr val="tx1"/>
                </a:solidFill>
              </a:rPr>
              <a:t>TS.</a:t>
            </a:r>
            <a:r>
              <a:rPr lang="vi-VN" sz="2100" dirty="0">
                <a:solidFill>
                  <a:schemeClr val="tx1"/>
                </a:solidFill>
              </a:rPr>
              <a:t> </a:t>
            </a:r>
            <a:r>
              <a:rPr lang="en-US" sz="2100" dirty="0">
                <a:solidFill>
                  <a:schemeClr val="tx1"/>
                </a:solidFill>
              </a:rPr>
              <a:t>NGUYỄN XUÂN SÂM </a:t>
            </a:r>
          </a:p>
          <a:p>
            <a:pPr algn="r"/>
            <a:r>
              <a:rPr lang="en-US" sz="2100" b="1" dirty="0" err="1">
                <a:solidFill>
                  <a:schemeClr val="tx1"/>
                </a:solidFill>
              </a:rPr>
              <a:t>Thực</a:t>
            </a:r>
            <a:r>
              <a:rPr lang="en-US" sz="2100" b="1" dirty="0">
                <a:solidFill>
                  <a:schemeClr val="tx1"/>
                </a:solidFill>
              </a:rPr>
              <a:t> </a:t>
            </a:r>
            <a:r>
              <a:rPr lang="en-US" sz="2100" b="1" dirty="0" err="1">
                <a:solidFill>
                  <a:schemeClr val="tx1"/>
                </a:solidFill>
              </a:rPr>
              <a:t>hiện</a:t>
            </a:r>
            <a:r>
              <a:rPr lang="en-US" sz="2100" b="1" dirty="0">
                <a:solidFill>
                  <a:schemeClr val="tx1"/>
                </a:solidFill>
              </a:rPr>
              <a:t>:   </a:t>
            </a:r>
            <a:r>
              <a:rPr lang="en-US" sz="2100" dirty="0">
                <a:solidFill>
                  <a:schemeClr val="tx1"/>
                </a:solidFill>
              </a:rPr>
              <a:t>HỒNG QUANG VINH - 186005004</a:t>
            </a:r>
            <a:endParaRPr lang="en-US" sz="2100" i="1" dirty="0">
              <a:solidFill>
                <a:schemeClr val="tx1"/>
              </a:solidFill>
            </a:endParaRPr>
          </a:p>
          <a:p>
            <a:pPr algn="r">
              <a:tabLst>
                <a:tab pos="1482292" algn="l"/>
              </a:tabLst>
            </a:pPr>
            <a:r>
              <a:rPr lang="en-US" sz="2100" i="1" dirty="0">
                <a:solidFill>
                  <a:schemeClr val="tx1"/>
                </a:solidFill>
              </a:rPr>
              <a:t>	</a:t>
            </a:r>
            <a:r>
              <a:rPr lang="en-US" sz="2100" dirty="0">
                <a:solidFill>
                  <a:schemeClr val="tx1"/>
                </a:solidFill>
              </a:rPr>
              <a:t>NGUYỄN ĐẠI THỊNH - 186005035</a:t>
            </a:r>
            <a:endParaRPr lang="vi-VN" sz="2100" dirty="0">
              <a:solidFill>
                <a:schemeClr val="tx1"/>
              </a:solidFill>
            </a:endParaRPr>
          </a:p>
        </p:txBody>
      </p:sp>
      <p:sp>
        <p:nvSpPr>
          <p:cNvPr id="2" name="Slide Number Placeholder 1"/>
          <p:cNvSpPr>
            <a:spLocks noGrp="1"/>
          </p:cNvSpPr>
          <p:nvPr>
            <p:ph type="sldNum" sz="quarter" idx="12"/>
          </p:nvPr>
        </p:nvSpPr>
        <p:spPr/>
        <p:txBody>
          <a:bodyPr/>
          <a:lstStyle/>
          <a:p>
            <a:fld id="{20B7F220-0825-4B9B-9156-FF79F33775FE}" type="slidenum">
              <a:rPr lang="vi-VN" smtClean="0"/>
              <a:t>1</a:t>
            </a:fld>
            <a:endParaRPr lang="vi-VN"/>
          </a:p>
        </p:txBody>
      </p:sp>
    </p:spTree>
    <p:extLst>
      <p:ext uri="{BB962C8B-B14F-4D97-AF65-F5344CB8AC3E}">
        <p14:creationId xmlns:p14="http://schemas.microsoft.com/office/powerpoint/2010/main" val="1660474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4354B-77BD-F543-A8A6-8D12DB0BA4E1}"/>
              </a:ext>
            </a:extLst>
          </p:cNvPr>
          <p:cNvSpPr>
            <a:spLocks noGrp="1"/>
          </p:cNvSpPr>
          <p:nvPr>
            <p:ph type="title"/>
          </p:nvPr>
        </p:nvSpPr>
        <p:spPr/>
        <p:txBody>
          <a:bodyPr/>
          <a:lstStyle/>
          <a:p>
            <a:r>
              <a:rPr lang="en-US" dirty="0"/>
              <a:t>STOCHASTIC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A7D338-CAF1-A848-BCC0-FE0B6D492421}"/>
                  </a:ext>
                </a:extLst>
              </p:cNvPr>
              <p:cNvSpPr>
                <a:spLocks noGrp="1"/>
              </p:cNvSpPr>
              <p:nvPr>
                <p:ph idx="1"/>
              </p:nvPr>
            </p:nvSpPr>
            <p:spPr/>
            <p:txBody>
              <a:bodyPr/>
              <a:lstStyle/>
              <a:p>
                <a:pPr lvl="1" algn="just"/>
                <a:r>
                  <a:rPr lang="en-US" dirty="0"/>
                  <a:t>Trong </a:t>
                </a:r>
                <a:r>
                  <a:rPr lang="en-US" dirty="0" err="1"/>
                  <a:t>thuật</a:t>
                </a:r>
                <a:r>
                  <a:rPr lang="en-US" dirty="0"/>
                  <a:t> </a:t>
                </a:r>
                <a:r>
                  <a:rPr lang="en-US" dirty="0" err="1"/>
                  <a:t>toán</a:t>
                </a:r>
                <a:r>
                  <a:rPr lang="en-US" dirty="0"/>
                  <a:t> </a:t>
                </a:r>
                <a:r>
                  <a:rPr lang="en-US" dirty="0" err="1"/>
                  <a:t>này</a:t>
                </a:r>
                <a:r>
                  <a:rPr lang="en-US" dirty="0"/>
                  <a:t>, </a:t>
                </a:r>
                <a:r>
                  <a:rPr lang="en-US" dirty="0" err="1"/>
                  <a:t>tại</a:t>
                </a:r>
                <a:r>
                  <a:rPr lang="en-US" dirty="0"/>
                  <a:t> </a:t>
                </a:r>
                <a:r>
                  <a:rPr lang="en-US" dirty="0" err="1"/>
                  <a:t>một</a:t>
                </a:r>
                <a:r>
                  <a:rPr lang="en-US" dirty="0"/>
                  <a:t> </a:t>
                </a:r>
                <a:r>
                  <a:rPr lang="en-US" dirty="0" err="1"/>
                  <a:t>thời</a:t>
                </a:r>
                <a:r>
                  <a:rPr lang="en-US" dirty="0"/>
                  <a:t> </a:t>
                </a:r>
                <a:r>
                  <a:rPr lang="en-US" dirty="0" err="1"/>
                  <a:t>điểm</a:t>
                </a:r>
                <a:r>
                  <a:rPr lang="en-US" dirty="0"/>
                  <a:t>, </a:t>
                </a:r>
                <a:r>
                  <a:rPr lang="en-US" dirty="0" err="1"/>
                  <a:t>chỉ</a:t>
                </a:r>
                <a:r>
                  <a:rPr lang="en-US" dirty="0"/>
                  <a:t> </a:t>
                </a:r>
                <a:r>
                  <a:rPr lang="en-US" dirty="0" err="1"/>
                  <a:t>tính</a:t>
                </a:r>
                <a:r>
                  <a:rPr lang="en-US" dirty="0"/>
                  <a:t> </a:t>
                </a:r>
                <a:r>
                  <a:rPr lang="en-US" dirty="0" err="1"/>
                  <a:t>đạo</a:t>
                </a:r>
                <a:r>
                  <a:rPr lang="en-US" dirty="0"/>
                  <a:t> </a:t>
                </a:r>
                <a:r>
                  <a:rPr lang="en-US" dirty="0" err="1"/>
                  <a:t>hàm</a:t>
                </a:r>
                <a:r>
                  <a:rPr lang="en-US" dirty="0"/>
                  <a:t> </a:t>
                </a:r>
                <a:r>
                  <a:rPr lang="en-US" dirty="0" err="1"/>
                  <a:t>của</a:t>
                </a:r>
                <a:r>
                  <a:rPr lang="en-US" dirty="0"/>
                  <a:t> loss function </a:t>
                </a:r>
                <a:r>
                  <a:rPr lang="en-US" dirty="0" err="1"/>
                  <a:t>trên</a:t>
                </a:r>
                <a:r>
                  <a:rPr lang="en-US" dirty="0"/>
                  <a:t> 1 </a:t>
                </a:r>
                <a:r>
                  <a:rPr lang="en-US" dirty="0" err="1"/>
                  <a:t>điểm</a:t>
                </a:r>
                <a:r>
                  <a:rPr lang="en-US" dirty="0"/>
                  <a:t> </a:t>
                </a:r>
                <a:r>
                  <a:rPr lang="en-US" dirty="0" err="1"/>
                  <a:t>dữ</a:t>
                </a:r>
                <a:r>
                  <a:rPr lang="en-US" dirty="0"/>
                  <a:t> </a:t>
                </a:r>
                <a:r>
                  <a:rPr lang="en-US" dirty="0" err="1"/>
                  <a:t>liệu</a:t>
                </a:r>
                <a:r>
                  <a:rPr lang="en-US" dirty="0"/>
                  <a:t> </a:t>
                </a:r>
                <a14:m>
                  <m:oMath xmlns:m="http://schemas.openxmlformats.org/officeDocument/2006/math">
                    <m:sSub>
                      <m:sSubPr>
                        <m:ctrlPr>
                          <a:rPr lang="en-US" i="1" smtClean="0">
                            <a:latin typeface="Cambria Math" panose="02040503050406030204" pitchFamily="18" charset="0"/>
                          </a:rPr>
                        </m:ctrlPr>
                      </m:sSubPr>
                      <m:e>
                        <m:r>
                          <m:rPr>
                            <m:sty m:val="p"/>
                          </m:rPr>
                          <a:rPr lang="en-US" i="1">
                            <a:latin typeface="Cambria Math" panose="02040503050406030204" pitchFamily="18" charset="0"/>
                          </a:rPr>
                          <m:t>x</m:t>
                        </m:r>
                      </m:e>
                      <m:sub>
                        <m:r>
                          <m:rPr>
                            <m:sty m:val="p"/>
                          </m:rPr>
                          <a:rPr lang="en-US" i="1">
                            <a:latin typeface="Cambria Math" panose="02040503050406030204" pitchFamily="18" charset="0"/>
                          </a:rPr>
                          <m:t>i</m:t>
                        </m:r>
                      </m:sub>
                    </m:sSub>
                  </m:oMath>
                </a14:m>
                <a:r>
                  <a:rPr lang="en-US" dirty="0"/>
                  <a:t> </a:t>
                </a:r>
                <a:r>
                  <a:rPr lang="en-US" dirty="0" err="1"/>
                  <a:t>rồi</a:t>
                </a:r>
                <a:r>
                  <a:rPr lang="en-US" dirty="0"/>
                  <a:t> </a:t>
                </a:r>
                <a:r>
                  <a:rPr lang="en-US" dirty="0" err="1"/>
                  <a:t>cập</a:t>
                </a:r>
                <a:r>
                  <a:rPr lang="en-US" dirty="0"/>
                  <a:t> </a:t>
                </a:r>
                <a:r>
                  <a:rPr lang="en-US" dirty="0" err="1"/>
                  <a:t>nhật</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(tập hợp các tham số của </a:t>
                </a:r>
                <a:r>
                  <a:rPr lang="en-US" dirty="0" err="1"/>
                  <a:t>mô</a:t>
                </a:r>
                <a:r>
                  <a:rPr lang="en-US" dirty="0"/>
                  <a:t> </a:t>
                </a:r>
                <a:r>
                  <a:rPr lang="en-US" dirty="0" err="1"/>
                  <a:t>hình</a:t>
                </a:r>
                <a:r>
                  <a:rPr lang="en-US" dirty="0"/>
                  <a:t>).</a:t>
                </a:r>
              </a:p>
              <a:p>
                <a:pPr lvl="1" algn="just"/>
                <a:endParaRPr lang="en-US" dirty="0"/>
              </a:p>
              <a:p>
                <a:pPr lvl="1" algn="just"/>
                <a:r>
                  <a:rPr lang="vi-VN" dirty="0"/>
                  <a:t>Mỗi lần duyệt một lượt qua tất cả các điểm trên toàn bộ dữ liệu được gọi là một epoch, mỗi epoch ứng với N lần cập nhật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l-GR" dirty="0"/>
                  <a:t> </a:t>
                </a:r>
                <a:r>
                  <a:rPr lang="vi-VN" dirty="0"/>
                  <a:t>với N là số điểm dữ liệu.</a:t>
                </a:r>
              </a:p>
              <a:p>
                <a:pPr lvl="1" algn="just"/>
                <a:endParaRPr lang="vi-VN" dirty="0"/>
              </a:p>
              <a:p>
                <a:pPr lvl="1" algn="just"/>
                <a:r>
                  <a:rPr lang="en-US" dirty="0" err="1"/>
                  <a:t>Quy</a:t>
                </a:r>
                <a:r>
                  <a:rPr lang="en-US" dirty="0"/>
                  <a:t> </a:t>
                </a:r>
                <a:r>
                  <a:rPr lang="en-US" dirty="0" err="1"/>
                  <a:t>tắc</a:t>
                </a:r>
                <a:r>
                  <a:rPr lang="en-US" dirty="0"/>
                  <a:t> </a:t>
                </a:r>
                <a:r>
                  <a:rPr lang="en-US" dirty="0" err="1"/>
                  <a:t>cập</a:t>
                </a:r>
                <a:r>
                  <a:rPr lang="en-US" dirty="0"/>
                  <a:t> </a:t>
                </a:r>
                <a:r>
                  <a:rPr lang="en-US" dirty="0" err="1"/>
                  <a:t>nhật</a:t>
                </a:r>
                <a:r>
                  <a:rPr lang="en-US" dirty="0"/>
                  <a:t>: </a:t>
                </a:r>
              </a:p>
              <a:p>
                <a:pPr lvl="2" algn="just"/>
                <a14:m>
                  <m:oMath xmlns:m="http://schemas.openxmlformats.org/officeDocument/2006/math">
                    <m:r>
                      <a:rPr lang="en-US" sz="2000" i="1">
                        <a:latin typeface="Cambria Math" panose="02040503050406030204" pitchFamily="18" charset="0"/>
                        <a:ea typeface="Cambria Math" panose="02040503050406030204" pitchFamily="18" charset="0"/>
                      </a:rPr>
                      <m:t>𝜃</m:t>
                    </m:r>
                    <m:r>
                      <a:rPr lang="vi-VN"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vi-VN" sz="2000" b="0" i="1" smtClean="0">
                        <a:latin typeface="Cambria Math" panose="02040503050406030204" pitchFamily="18" charset="0"/>
                        <a:ea typeface="Cambria Math" panose="02040503050406030204" pitchFamily="18" charset="0"/>
                      </a:rPr>
                      <m:t> − </m:t>
                    </m:r>
                    <m:r>
                      <m:rPr>
                        <m:sty m:val="p"/>
                      </m:rPr>
                      <a:rPr lang="vi-VN" sz="2000" i="1">
                        <a:latin typeface="Cambria Math" panose="02040503050406030204" pitchFamily="18" charset="0"/>
                        <a:ea typeface="Cambria Math" panose="02040503050406030204" pitchFamily="18" charset="0"/>
                      </a:rPr>
                      <m:t>n</m:t>
                    </m:r>
                    <m:r>
                      <a:rPr lang="vi-VN" sz="2000" b="0" i="1" smtClean="0">
                        <a:latin typeface="Cambria Math" panose="02040503050406030204" pitchFamily="18" charset="0"/>
                        <a:ea typeface="Cambria Math" panose="02040503050406030204" pitchFamily="18" charset="0"/>
                      </a:rPr>
                      <m:t> </m:t>
                    </m:r>
                    <m:sSub>
                      <m:sSubPr>
                        <m:ctrlPr>
                          <a:rPr lang="vi-VN" sz="2000" i="1" smtClean="0">
                            <a:latin typeface="Cambria Math" panose="02040503050406030204" pitchFamily="18" charset="0"/>
                            <a:ea typeface="Cambria Math" panose="02040503050406030204" pitchFamily="18" charset="0"/>
                          </a:rPr>
                        </m:ctrlPr>
                      </m:sSubPr>
                      <m:e>
                        <m:r>
                          <a:rPr lang="vi-VN" sz="2000" i="1" smtClean="0">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ea typeface="Cambria Math" panose="02040503050406030204" pitchFamily="18" charset="0"/>
                          </a:rPr>
                          <m:t>𝜃</m:t>
                        </m:r>
                      </m:sub>
                    </m:sSub>
                    <m:r>
                      <a:rPr lang="vi-VN" sz="2000" b="0" i="1" smtClean="0">
                        <a:latin typeface="Cambria Math" panose="02040503050406030204" pitchFamily="18" charset="0"/>
                        <a:ea typeface="Cambria Math" panose="02040503050406030204" pitchFamily="18" charset="0"/>
                      </a:rPr>
                      <m:t> </m:t>
                    </m:r>
                    <m:r>
                      <m:rPr>
                        <m:sty m:val="p"/>
                      </m:rPr>
                      <a:rPr lang="vi-VN" sz="2000" i="1">
                        <a:latin typeface="Cambria Math" panose="02040503050406030204" pitchFamily="18" charset="0"/>
                        <a:ea typeface="Cambria Math" panose="02040503050406030204" pitchFamily="18" charset="0"/>
                      </a:rPr>
                      <m:t>J</m:t>
                    </m:r>
                    <m:d>
                      <m:dPr>
                        <m:ctrlPr>
                          <a:rPr lang="vi-VN"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𝜃</m:t>
                        </m:r>
                        <m:r>
                          <a:rPr lang="vi-VN" sz="2000" b="0" i="1" smtClean="0">
                            <a:latin typeface="Cambria Math" panose="02040503050406030204" pitchFamily="18" charset="0"/>
                            <a:ea typeface="Cambria Math" panose="02040503050406030204" pitchFamily="18" charset="0"/>
                          </a:rPr>
                          <m:t>;</m:t>
                        </m:r>
                        <m:sSub>
                          <m:sSubPr>
                            <m:ctrlPr>
                              <a:rPr lang="vi-VN" sz="2000" i="1">
                                <a:latin typeface="Cambria Math" panose="02040503050406030204" pitchFamily="18" charset="0"/>
                                <a:ea typeface="Cambria Math" panose="02040503050406030204" pitchFamily="18" charset="0"/>
                              </a:rPr>
                            </m:ctrlPr>
                          </m:sSubPr>
                          <m:e>
                            <m:r>
                              <m:rPr>
                                <m:sty m:val="p"/>
                              </m:rPr>
                              <a:rPr lang="vi-VN" sz="2000" i="1" smtClean="0">
                                <a:latin typeface="Cambria Math" panose="02040503050406030204" pitchFamily="18" charset="0"/>
                                <a:ea typeface="Cambria Math" panose="02040503050406030204" pitchFamily="18" charset="0"/>
                              </a:rPr>
                              <m:t>x</m:t>
                            </m:r>
                          </m:e>
                          <m:sub>
                            <m:r>
                              <m:rPr>
                                <m:sty m:val="p"/>
                              </m:rPr>
                              <a:rPr lang="en-US" sz="2000" i="1" smtClean="0">
                                <a:latin typeface="Cambria Math" panose="02040503050406030204" pitchFamily="18" charset="0"/>
                                <a:ea typeface="Cambria Math" panose="02040503050406030204" pitchFamily="18" charset="0"/>
                              </a:rPr>
                              <m:t>i</m:t>
                            </m:r>
                          </m:sub>
                        </m:sSub>
                        <m:r>
                          <a:rPr lang="vi-VN" sz="2000" b="0" i="1" smtClean="0">
                            <a:latin typeface="Cambria Math" panose="02040503050406030204" pitchFamily="18" charset="0"/>
                            <a:ea typeface="Cambria Math" panose="02040503050406030204" pitchFamily="18" charset="0"/>
                          </a:rPr>
                          <m:t>;</m:t>
                        </m:r>
                        <m:sSub>
                          <m:sSubPr>
                            <m:ctrlPr>
                              <a:rPr lang="vi-VN" sz="2000" i="1">
                                <a:latin typeface="Cambria Math" panose="02040503050406030204" pitchFamily="18" charset="0"/>
                                <a:ea typeface="Cambria Math" panose="02040503050406030204" pitchFamily="18" charset="0"/>
                              </a:rPr>
                            </m:ctrlPr>
                          </m:sSubPr>
                          <m:e>
                            <m:r>
                              <m:rPr>
                                <m:sty m:val="p"/>
                              </m:rPr>
                              <a:rPr lang="vi-VN" sz="2000" i="1" smtClean="0">
                                <a:latin typeface="Cambria Math" panose="02040503050406030204" pitchFamily="18" charset="0"/>
                                <a:ea typeface="Cambria Math" panose="02040503050406030204" pitchFamily="18" charset="0"/>
                              </a:rPr>
                              <m:t>y</m:t>
                            </m:r>
                          </m:e>
                          <m:sub>
                            <m:r>
                              <m:rPr>
                                <m:sty m:val="p"/>
                              </m:rPr>
                              <a:rPr lang="en-US" sz="2000" i="1">
                                <a:latin typeface="Cambria Math" panose="02040503050406030204" pitchFamily="18" charset="0"/>
                                <a:ea typeface="Cambria Math" panose="02040503050406030204" pitchFamily="18" charset="0"/>
                              </a:rPr>
                              <m:t>i</m:t>
                            </m:r>
                          </m:sub>
                        </m:sSub>
                      </m:e>
                    </m:d>
                  </m:oMath>
                </a14:m>
                <a:endParaRPr lang="vi-VN" sz="2000" b="0" i="1" dirty="0">
                  <a:latin typeface="Cambria Math" panose="02040503050406030204" pitchFamily="18" charset="0"/>
                  <a:ea typeface="Cambria Math" panose="02040503050406030204" pitchFamily="18" charset="0"/>
                </a:endParaRPr>
              </a:p>
              <a:p>
                <a:pPr lvl="2" algn="just"/>
                <a14:m>
                  <m:oMath xmlns:m="http://schemas.openxmlformats.org/officeDocument/2006/math">
                    <m:r>
                      <m:rPr>
                        <m:sty m:val="p"/>
                      </m:rPr>
                      <a:rPr lang="vi-VN" sz="2000" i="1">
                        <a:latin typeface="Cambria Math" panose="02040503050406030204" pitchFamily="18" charset="0"/>
                        <a:ea typeface="Cambria Math" panose="02040503050406030204" pitchFamily="18" charset="0"/>
                      </a:rPr>
                      <m:t>J</m:t>
                    </m:r>
                    <m:d>
                      <m:dPr>
                        <m:ctrlPr>
                          <a:rPr lang="vi-VN"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𝜃</m:t>
                        </m:r>
                        <m:r>
                          <a:rPr lang="vi-VN" sz="2000" i="1">
                            <a:latin typeface="Cambria Math" panose="02040503050406030204" pitchFamily="18" charset="0"/>
                            <a:ea typeface="Cambria Math" panose="02040503050406030204" pitchFamily="18" charset="0"/>
                          </a:rPr>
                          <m:t>;</m:t>
                        </m:r>
                        <m:sSub>
                          <m:sSubPr>
                            <m:ctrlPr>
                              <a:rPr lang="vi-VN" sz="2000" i="1">
                                <a:latin typeface="Cambria Math" panose="02040503050406030204" pitchFamily="18" charset="0"/>
                                <a:ea typeface="Cambria Math" panose="02040503050406030204" pitchFamily="18" charset="0"/>
                              </a:rPr>
                            </m:ctrlPr>
                          </m:sSubPr>
                          <m:e>
                            <m:r>
                              <m:rPr>
                                <m:sty m:val="p"/>
                              </m:rPr>
                              <a:rPr lang="vi-VN" sz="2000" i="1">
                                <a:latin typeface="Cambria Math" panose="02040503050406030204" pitchFamily="18" charset="0"/>
                                <a:ea typeface="Cambria Math" panose="02040503050406030204" pitchFamily="18" charset="0"/>
                              </a:rPr>
                              <m:t>x</m:t>
                            </m:r>
                          </m:e>
                          <m:sub>
                            <m:r>
                              <m:rPr>
                                <m:sty m:val="p"/>
                              </m:rPr>
                              <a:rPr lang="en-US" sz="2000" i="1">
                                <a:latin typeface="Cambria Math" panose="02040503050406030204" pitchFamily="18" charset="0"/>
                                <a:ea typeface="Cambria Math" panose="02040503050406030204" pitchFamily="18" charset="0"/>
                              </a:rPr>
                              <m:t>i</m:t>
                            </m:r>
                          </m:sub>
                        </m:sSub>
                        <m:r>
                          <a:rPr lang="vi-VN" sz="2000" i="1">
                            <a:latin typeface="Cambria Math" panose="02040503050406030204" pitchFamily="18" charset="0"/>
                            <a:ea typeface="Cambria Math" panose="02040503050406030204" pitchFamily="18" charset="0"/>
                          </a:rPr>
                          <m:t>;</m:t>
                        </m:r>
                        <m:sSub>
                          <m:sSubPr>
                            <m:ctrlPr>
                              <a:rPr lang="vi-VN" sz="2000" i="1">
                                <a:latin typeface="Cambria Math" panose="02040503050406030204" pitchFamily="18" charset="0"/>
                                <a:ea typeface="Cambria Math" panose="02040503050406030204" pitchFamily="18" charset="0"/>
                              </a:rPr>
                            </m:ctrlPr>
                          </m:sSubPr>
                          <m:e>
                            <m:r>
                              <m:rPr>
                                <m:sty m:val="p"/>
                              </m:rPr>
                              <a:rPr lang="vi-VN" sz="2000" i="1">
                                <a:latin typeface="Cambria Math" panose="02040503050406030204" pitchFamily="18" charset="0"/>
                                <a:ea typeface="Cambria Math" panose="02040503050406030204" pitchFamily="18" charset="0"/>
                              </a:rPr>
                              <m:t>y</m:t>
                            </m:r>
                          </m:e>
                          <m:sub>
                            <m:r>
                              <m:rPr>
                                <m:sty m:val="p"/>
                              </m:rPr>
                              <a:rPr lang="en-US" sz="2000" i="1">
                                <a:latin typeface="Cambria Math" panose="02040503050406030204" pitchFamily="18" charset="0"/>
                                <a:ea typeface="Cambria Math" panose="02040503050406030204" pitchFamily="18" charset="0"/>
                              </a:rPr>
                              <m:t>i</m:t>
                            </m:r>
                          </m:sub>
                        </m:sSub>
                      </m:e>
                    </m:d>
                  </m:oMath>
                </a14:m>
                <a:r>
                  <a:rPr lang="en-US" sz="2000" dirty="0"/>
                  <a:t>: </a:t>
                </a:r>
                <a:r>
                  <a:rPr lang="en-US" sz="2000" dirty="0" err="1"/>
                  <a:t>là</a:t>
                </a:r>
                <a:r>
                  <a:rPr lang="en-US" sz="2000" dirty="0"/>
                  <a:t> </a:t>
                </a:r>
                <a:r>
                  <a:rPr lang="en-US" sz="2000" dirty="0" err="1"/>
                  <a:t>hàm</a:t>
                </a:r>
                <a:r>
                  <a:rPr lang="en-US" sz="2000" dirty="0"/>
                  <a:t> </a:t>
                </a:r>
                <a:r>
                  <a:rPr lang="en-US" sz="2000" dirty="0" err="1"/>
                  <a:t>mất</a:t>
                </a:r>
                <a:r>
                  <a:rPr lang="en-US" sz="2000" dirty="0"/>
                  <a:t> </a:t>
                </a:r>
                <a:r>
                  <a:rPr lang="en-US" sz="2000" dirty="0" err="1"/>
                  <a:t>mát</a:t>
                </a:r>
                <a:r>
                  <a:rPr lang="en-US" sz="2000" dirty="0"/>
                  <a:t> </a:t>
                </a:r>
                <a:r>
                  <a:rPr lang="en-US" sz="2000" dirty="0" err="1"/>
                  <a:t>với</a:t>
                </a:r>
                <a:r>
                  <a:rPr lang="en-US" sz="2000" dirty="0"/>
                  <a:t> </a:t>
                </a:r>
                <a:r>
                  <a:rPr lang="en-US" sz="2000" dirty="0" err="1"/>
                  <a:t>chỉ</a:t>
                </a:r>
                <a:r>
                  <a:rPr lang="en-US" sz="2000" dirty="0"/>
                  <a:t> 1 </a:t>
                </a:r>
                <a:r>
                  <a:rPr lang="en-US" sz="2000" dirty="0" err="1"/>
                  <a:t>cặp</a:t>
                </a:r>
                <a:r>
                  <a:rPr lang="en-US" sz="2000" dirty="0"/>
                  <a:t> </a:t>
                </a:r>
                <a:r>
                  <a:rPr lang="en-US" sz="2000" dirty="0" err="1"/>
                  <a:t>điểm</a:t>
                </a:r>
                <a:r>
                  <a:rPr lang="en-US" sz="2000" dirty="0"/>
                  <a:t> </a:t>
                </a:r>
                <a:r>
                  <a:rPr lang="en-US" sz="2000" dirty="0" err="1"/>
                  <a:t>dữ</a:t>
                </a:r>
                <a:r>
                  <a:rPr lang="en-US" sz="2000" dirty="0"/>
                  <a:t> </a:t>
                </a:r>
                <a:r>
                  <a:rPr lang="en-US" sz="2000" dirty="0" err="1"/>
                  <a:t>liệu</a:t>
                </a:r>
                <a:r>
                  <a:rPr lang="en-US" sz="2000" dirty="0"/>
                  <a:t> </a:t>
                </a:r>
                <a14:m>
                  <m:oMath xmlns:m="http://schemas.openxmlformats.org/officeDocument/2006/math">
                    <m:d>
                      <m:dPr>
                        <m:ctrlPr>
                          <a:rPr lang="vi-VN" sz="2000" i="1">
                            <a:latin typeface="Cambria Math" panose="02040503050406030204" pitchFamily="18" charset="0"/>
                            <a:ea typeface="Cambria Math" panose="02040503050406030204" pitchFamily="18" charset="0"/>
                          </a:rPr>
                        </m:ctrlPr>
                      </m:dPr>
                      <m:e>
                        <m:sSub>
                          <m:sSubPr>
                            <m:ctrlPr>
                              <a:rPr lang="vi-VN" sz="2000" i="1">
                                <a:latin typeface="Cambria Math" panose="02040503050406030204" pitchFamily="18" charset="0"/>
                                <a:ea typeface="Cambria Math" panose="02040503050406030204" pitchFamily="18" charset="0"/>
                              </a:rPr>
                            </m:ctrlPr>
                          </m:sSubPr>
                          <m:e>
                            <m:r>
                              <m:rPr>
                                <m:sty m:val="p"/>
                              </m:rPr>
                              <a:rPr lang="vi-VN" sz="2000" i="1">
                                <a:latin typeface="Cambria Math" panose="02040503050406030204" pitchFamily="18" charset="0"/>
                                <a:ea typeface="Cambria Math" panose="02040503050406030204" pitchFamily="18" charset="0"/>
                              </a:rPr>
                              <m:t>x</m:t>
                            </m:r>
                          </m:e>
                          <m:sub>
                            <m:r>
                              <m:rPr>
                                <m:sty m:val="p"/>
                              </m:rPr>
                              <a:rPr lang="en-US" sz="2000" i="1">
                                <a:latin typeface="Cambria Math" panose="02040503050406030204" pitchFamily="18" charset="0"/>
                                <a:ea typeface="Cambria Math" panose="02040503050406030204" pitchFamily="18" charset="0"/>
                              </a:rPr>
                              <m:t>i</m:t>
                            </m:r>
                          </m:sub>
                        </m:sSub>
                        <m:r>
                          <a:rPr lang="vi-VN" sz="2000" i="1">
                            <a:latin typeface="Cambria Math" panose="02040503050406030204" pitchFamily="18" charset="0"/>
                            <a:ea typeface="Cambria Math" panose="02040503050406030204" pitchFamily="18" charset="0"/>
                          </a:rPr>
                          <m:t>;</m:t>
                        </m:r>
                        <m:sSub>
                          <m:sSubPr>
                            <m:ctrlPr>
                              <a:rPr lang="vi-VN" sz="2000" i="1">
                                <a:latin typeface="Cambria Math" panose="02040503050406030204" pitchFamily="18" charset="0"/>
                                <a:ea typeface="Cambria Math" panose="02040503050406030204" pitchFamily="18" charset="0"/>
                              </a:rPr>
                            </m:ctrlPr>
                          </m:sSubPr>
                          <m:e>
                            <m:r>
                              <m:rPr>
                                <m:sty m:val="p"/>
                              </m:rPr>
                              <a:rPr lang="vi-VN" sz="2000" i="1">
                                <a:latin typeface="Cambria Math" panose="02040503050406030204" pitchFamily="18" charset="0"/>
                                <a:ea typeface="Cambria Math" panose="02040503050406030204" pitchFamily="18" charset="0"/>
                              </a:rPr>
                              <m:t>y</m:t>
                            </m:r>
                          </m:e>
                          <m:sub>
                            <m:r>
                              <m:rPr>
                                <m:sty m:val="p"/>
                              </m:rPr>
                              <a:rPr lang="en-US" sz="2000" i="1">
                                <a:latin typeface="Cambria Math" panose="02040503050406030204" pitchFamily="18" charset="0"/>
                                <a:ea typeface="Cambria Math" panose="02040503050406030204" pitchFamily="18" charset="0"/>
                              </a:rPr>
                              <m:t>i</m:t>
                            </m:r>
                          </m:sub>
                        </m:sSub>
                      </m:e>
                    </m:d>
                  </m:oMath>
                </a14:m>
                <a:endParaRPr lang="en-US" sz="2000" dirty="0"/>
              </a:p>
              <a:p>
                <a:pPr marL="342891" lvl="1" indent="0" algn="just">
                  <a:buNone/>
                </a:pPr>
                <a:endParaRPr lang="vi-VN" dirty="0"/>
              </a:p>
              <a:p>
                <a:pPr marL="342891" lvl="1" indent="0" algn="just">
                  <a:buNone/>
                </a:pPr>
                <a:r>
                  <a:rPr lang="vi-VN" dirty="0">
                    <a:solidFill>
                      <a:srgbClr val="FF0000"/>
                    </a:solidFill>
                  </a:rPr>
                  <a:t>=&gt; Phù hợp với các bài toán có lượng cơ sở dữ liệu lớn và các bài toán yêu cầu mô hình thay đổi liên tục, tức online learning.</a:t>
                </a:r>
                <a:endParaRPr lang="en-US" dirty="0">
                  <a:solidFill>
                    <a:srgbClr val="FF0000"/>
                  </a:solidFill>
                </a:endParaRPr>
              </a:p>
            </p:txBody>
          </p:sp>
        </mc:Choice>
        <mc:Fallback xmlns="">
          <p:sp>
            <p:nvSpPr>
              <p:cNvPr id="3" name="Content Placeholder 2">
                <a:extLst>
                  <a:ext uri="{FF2B5EF4-FFF2-40B4-BE49-F238E27FC236}">
                    <a16:creationId xmlns:a16="http://schemas.microsoft.com/office/drawing/2014/main" id="{28A7D338-CAF1-A848-BCC0-FE0B6D492421}"/>
                  </a:ext>
                </a:extLst>
              </p:cNvPr>
              <p:cNvSpPr>
                <a:spLocks noGrp="1" noRot="1" noChangeAspect="1" noMove="1" noResize="1" noEditPoints="1" noAdjustHandles="1" noChangeArrowheads="1" noChangeShapeType="1" noTextEdit="1"/>
              </p:cNvSpPr>
              <p:nvPr>
                <p:ph idx="1"/>
              </p:nvPr>
            </p:nvSpPr>
            <p:spPr>
              <a:blipFill>
                <a:blip r:embed="rId3"/>
                <a:stretch>
                  <a:fillRect t="-560" r="-6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567C7EB-8AE6-3E41-8D64-7B05D1B7DE74}"/>
              </a:ext>
            </a:extLst>
          </p:cNvPr>
          <p:cNvSpPr>
            <a:spLocks noGrp="1"/>
          </p:cNvSpPr>
          <p:nvPr>
            <p:ph type="sldNum" sz="quarter" idx="12"/>
          </p:nvPr>
        </p:nvSpPr>
        <p:spPr/>
        <p:txBody>
          <a:bodyPr/>
          <a:lstStyle/>
          <a:p>
            <a:fld id="{20B7F220-0825-4B9B-9156-FF79F33775FE}" type="slidenum">
              <a:rPr lang="vi-VN" smtClean="0"/>
              <a:t>10</a:t>
            </a:fld>
            <a:endParaRPr lang="vi-VN"/>
          </a:p>
        </p:txBody>
      </p:sp>
    </p:spTree>
    <p:extLst>
      <p:ext uri="{BB962C8B-B14F-4D97-AF65-F5344CB8AC3E}">
        <p14:creationId xmlns:p14="http://schemas.microsoft.com/office/powerpoint/2010/main" val="3020948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53030-A42D-CD49-A056-B92A7BA5C9F0}"/>
              </a:ext>
            </a:extLst>
          </p:cNvPr>
          <p:cNvSpPr>
            <a:spLocks noGrp="1"/>
          </p:cNvSpPr>
          <p:nvPr>
            <p:ph type="title"/>
          </p:nvPr>
        </p:nvSpPr>
        <p:spPr/>
        <p:txBody>
          <a:bodyPr/>
          <a:lstStyle/>
          <a:p>
            <a:r>
              <a:rPr lang="en-US" dirty="0"/>
              <a:t>ARTIFICIAL NEURAL NETWORK</a:t>
            </a:r>
            <a:br>
              <a:rPr lang="en-US" dirty="0"/>
            </a:br>
            <a:r>
              <a:rPr lang="en-US" dirty="0"/>
              <a:t>(ANN)</a:t>
            </a:r>
          </a:p>
        </p:txBody>
      </p:sp>
      <p:sp>
        <p:nvSpPr>
          <p:cNvPr id="3" name="Content Placeholder 2">
            <a:extLst>
              <a:ext uri="{FF2B5EF4-FFF2-40B4-BE49-F238E27FC236}">
                <a16:creationId xmlns:a16="http://schemas.microsoft.com/office/drawing/2014/main" id="{67BDD05A-EC95-6A49-8804-011D57862F6B}"/>
              </a:ext>
            </a:extLst>
          </p:cNvPr>
          <p:cNvSpPr>
            <a:spLocks noGrp="1"/>
          </p:cNvSpPr>
          <p:nvPr>
            <p:ph idx="1"/>
          </p:nvPr>
        </p:nvSpPr>
        <p:spPr/>
        <p:txBody>
          <a:bodyPr/>
          <a:lstStyle/>
          <a:p>
            <a:pPr algn="just"/>
            <a:r>
              <a:rPr lang="vi-VN" dirty="0"/>
              <a:t>Gồm 3 thành phần chính: Input layer và output layer chỉ gồm 1 layer , hidden layer có thể có 1 hay nhiều layer tùy vào bài toán cụ thể.</a:t>
            </a:r>
          </a:p>
          <a:p>
            <a:endParaRPr lang="vi-VN" dirty="0"/>
          </a:p>
          <a:p>
            <a:endParaRPr lang="vi-VN" dirty="0"/>
          </a:p>
          <a:p>
            <a:endParaRPr lang="en-US" dirty="0"/>
          </a:p>
        </p:txBody>
      </p:sp>
      <p:sp>
        <p:nvSpPr>
          <p:cNvPr id="4" name="Slide Number Placeholder 3">
            <a:extLst>
              <a:ext uri="{FF2B5EF4-FFF2-40B4-BE49-F238E27FC236}">
                <a16:creationId xmlns:a16="http://schemas.microsoft.com/office/drawing/2014/main" id="{14F1E5AE-B1E5-6840-B9A3-EBBD7FF8F381}"/>
              </a:ext>
            </a:extLst>
          </p:cNvPr>
          <p:cNvSpPr>
            <a:spLocks noGrp="1"/>
          </p:cNvSpPr>
          <p:nvPr>
            <p:ph type="sldNum" sz="quarter" idx="12"/>
          </p:nvPr>
        </p:nvSpPr>
        <p:spPr/>
        <p:txBody>
          <a:bodyPr/>
          <a:lstStyle/>
          <a:p>
            <a:fld id="{20B7F220-0825-4B9B-9156-FF79F33775FE}" type="slidenum">
              <a:rPr lang="vi-VN" smtClean="0"/>
              <a:t>11</a:t>
            </a:fld>
            <a:endParaRPr lang="vi-VN"/>
          </a:p>
        </p:txBody>
      </p:sp>
      <p:pic>
        <p:nvPicPr>
          <p:cNvPr id="5" name="Picture 4">
            <a:extLst>
              <a:ext uri="{FF2B5EF4-FFF2-40B4-BE49-F238E27FC236}">
                <a16:creationId xmlns:a16="http://schemas.microsoft.com/office/drawing/2014/main" id="{1D98DF66-91FA-AC44-9CCF-50035D4DF563}"/>
              </a:ext>
            </a:extLst>
          </p:cNvPr>
          <p:cNvPicPr>
            <a:picLocks noChangeAspect="1"/>
          </p:cNvPicPr>
          <p:nvPr/>
        </p:nvPicPr>
        <p:blipFill>
          <a:blip r:embed="rId2"/>
          <a:stretch>
            <a:fillRect/>
          </a:stretch>
        </p:blipFill>
        <p:spPr>
          <a:xfrm>
            <a:off x="1066800" y="2263783"/>
            <a:ext cx="6985000" cy="3558283"/>
          </a:xfrm>
          <a:prstGeom prst="rect">
            <a:avLst/>
          </a:prstGeom>
        </p:spPr>
      </p:pic>
      <p:sp>
        <p:nvSpPr>
          <p:cNvPr id="6" name="TextBox 5">
            <a:extLst>
              <a:ext uri="{FF2B5EF4-FFF2-40B4-BE49-F238E27FC236}">
                <a16:creationId xmlns:a16="http://schemas.microsoft.com/office/drawing/2014/main" id="{89969026-B86B-5F42-AE5E-667C972B9C7B}"/>
              </a:ext>
            </a:extLst>
          </p:cNvPr>
          <p:cNvSpPr txBox="1"/>
          <p:nvPr/>
        </p:nvSpPr>
        <p:spPr>
          <a:xfrm>
            <a:off x="1960783" y="5908889"/>
            <a:ext cx="5197033"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ANN</a:t>
            </a:r>
          </a:p>
        </p:txBody>
      </p:sp>
    </p:spTree>
    <p:extLst>
      <p:ext uri="{BB962C8B-B14F-4D97-AF65-F5344CB8AC3E}">
        <p14:creationId xmlns:p14="http://schemas.microsoft.com/office/powerpoint/2010/main" val="1787212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3364-FCF5-7C4A-BB2B-DB1B14C55908}"/>
              </a:ext>
            </a:extLst>
          </p:cNvPr>
          <p:cNvSpPr>
            <a:spLocks noGrp="1"/>
          </p:cNvSpPr>
          <p:nvPr>
            <p:ph type="title"/>
          </p:nvPr>
        </p:nvSpPr>
        <p:spPr/>
        <p:txBody>
          <a:bodyPr/>
          <a:lstStyle/>
          <a:p>
            <a:r>
              <a:rPr lang="en-US" dirty="0"/>
              <a:t>ARTIFICIAL NEURAL NETWORK</a:t>
            </a:r>
            <a:br>
              <a:rPr lang="en-US" dirty="0"/>
            </a:br>
            <a:r>
              <a:rPr lang="en-US" dirty="0"/>
              <a:t>(ANN)</a:t>
            </a:r>
          </a:p>
        </p:txBody>
      </p:sp>
      <p:sp>
        <p:nvSpPr>
          <p:cNvPr id="3" name="Content Placeholder 2">
            <a:extLst>
              <a:ext uri="{FF2B5EF4-FFF2-40B4-BE49-F238E27FC236}">
                <a16:creationId xmlns:a16="http://schemas.microsoft.com/office/drawing/2014/main" id="{3B7DC6C4-BC6B-6043-BC9C-ADEACDFF2125}"/>
              </a:ext>
            </a:extLst>
          </p:cNvPr>
          <p:cNvSpPr>
            <a:spLocks noGrp="1"/>
          </p:cNvSpPr>
          <p:nvPr>
            <p:ph idx="1"/>
          </p:nvPr>
        </p:nvSpPr>
        <p:spPr/>
        <p:txBody>
          <a:bodyPr/>
          <a:lstStyle/>
          <a:p>
            <a:pPr algn="just"/>
            <a:r>
              <a:rPr lang="en-US" dirty="0" err="1"/>
              <a:t>Mỗi</a:t>
            </a:r>
            <a:r>
              <a:rPr lang="en-US" dirty="0"/>
              <a:t> </a:t>
            </a:r>
            <a:r>
              <a:rPr lang="en-US" dirty="0" err="1"/>
              <a:t>tầng</a:t>
            </a:r>
            <a:r>
              <a:rPr lang="en-US" dirty="0"/>
              <a:t> </a:t>
            </a:r>
            <a:r>
              <a:rPr lang="en-US" dirty="0" err="1"/>
              <a:t>gồm</a:t>
            </a:r>
            <a:r>
              <a:rPr lang="en-US" dirty="0"/>
              <a:t> </a:t>
            </a:r>
            <a:r>
              <a:rPr lang="en-US" dirty="0" err="1"/>
              <a:t>các</a:t>
            </a:r>
            <a:r>
              <a:rPr lang="en-US" dirty="0"/>
              <a:t> perceptron </a:t>
            </a:r>
            <a:r>
              <a:rPr lang="en-US" dirty="0" err="1"/>
              <a:t>nhận</a:t>
            </a:r>
            <a:r>
              <a:rPr lang="en-US" dirty="0"/>
              <a:t> </a:t>
            </a:r>
            <a:r>
              <a:rPr lang="en-US" dirty="0" err="1"/>
              <a:t>một</a:t>
            </a:r>
            <a:r>
              <a:rPr lang="en-US" dirty="0"/>
              <a:t> </a:t>
            </a:r>
            <a:r>
              <a:rPr lang="en-US" dirty="0" err="1"/>
              <a:t>hoặc</a:t>
            </a:r>
            <a:r>
              <a:rPr lang="en-US" dirty="0"/>
              <a:t> </a:t>
            </a:r>
            <a:r>
              <a:rPr lang="en-US" dirty="0" err="1"/>
              <a:t>nhiều</a:t>
            </a:r>
            <a:r>
              <a:rPr lang="en-US" dirty="0"/>
              <a:t> </a:t>
            </a:r>
            <a:r>
              <a:rPr lang="en-US" dirty="0" err="1"/>
              <a:t>đầu</a:t>
            </a:r>
            <a:r>
              <a:rPr lang="en-US" dirty="0"/>
              <a:t> </a:t>
            </a:r>
            <a:r>
              <a:rPr lang="en-US" dirty="0" err="1"/>
              <a:t>vào</a:t>
            </a:r>
            <a:r>
              <a:rPr lang="en-US" dirty="0"/>
              <a:t> </a:t>
            </a:r>
            <a:r>
              <a:rPr lang="en-US" dirty="0" err="1"/>
              <a:t>và</a:t>
            </a:r>
            <a:r>
              <a:rPr lang="en-US" dirty="0"/>
              <a:t> </a:t>
            </a:r>
            <a:r>
              <a:rPr lang="en-US" dirty="0" err="1"/>
              <a:t>cho</a:t>
            </a:r>
            <a:r>
              <a:rPr lang="en-US" dirty="0"/>
              <a:t> ra </a:t>
            </a:r>
            <a:r>
              <a:rPr lang="en-US" dirty="0" err="1"/>
              <a:t>một</a:t>
            </a:r>
            <a:r>
              <a:rPr lang="en-US" dirty="0"/>
              <a:t> </a:t>
            </a:r>
            <a:r>
              <a:rPr lang="en-US" dirty="0" err="1"/>
              <a:t>kết</a:t>
            </a:r>
            <a:r>
              <a:rPr lang="en-US" dirty="0"/>
              <a:t> </a:t>
            </a:r>
            <a:r>
              <a:rPr lang="en-US" dirty="0" err="1"/>
              <a:t>quả</a:t>
            </a:r>
            <a:r>
              <a:rPr lang="en-US" dirty="0"/>
              <a:t> </a:t>
            </a:r>
            <a:r>
              <a:rPr lang="en-US" dirty="0" err="1"/>
              <a:t>duy</a:t>
            </a:r>
            <a:r>
              <a:rPr lang="en-US" dirty="0"/>
              <a:t> </a:t>
            </a:r>
            <a:r>
              <a:rPr lang="en-US" dirty="0" err="1"/>
              <a:t>nhất</a:t>
            </a:r>
            <a:r>
              <a:rPr lang="en-US" dirty="0"/>
              <a:t>.</a:t>
            </a:r>
          </a:p>
          <a:p>
            <a:endParaRPr lang="en-US" dirty="0"/>
          </a:p>
        </p:txBody>
      </p:sp>
      <p:sp>
        <p:nvSpPr>
          <p:cNvPr id="4" name="Slide Number Placeholder 3">
            <a:extLst>
              <a:ext uri="{FF2B5EF4-FFF2-40B4-BE49-F238E27FC236}">
                <a16:creationId xmlns:a16="http://schemas.microsoft.com/office/drawing/2014/main" id="{5C1F0C65-8ED6-4143-9C0B-475A073EFD68}"/>
              </a:ext>
            </a:extLst>
          </p:cNvPr>
          <p:cNvSpPr>
            <a:spLocks noGrp="1"/>
          </p:cNvSpPr>
          <p:nvPr>
            <p:ph type="sldNum" sz="quarter" idx="12"/>
          </p:nvPr>
        </p:nvSpPr>
        <p:spPr/>
        <p:txBody>
          <a:bodyPr/>
          <a:lstStyle/>
          <a:p>
            <a:fld id="{20B7F220-0825-4B9B-9156-FF79F33775FE}" type="slidenum">
              <a:rPr lang="vi-VN" smtClean="0"/>
              <a:t>12</a:t>
            </a:fld>
            <a:endParaRPr lang="vi-VN"/>
          </a:p>
        </p:txBody>
      </p:sp>
      <p:pic>
        <p:nvPicPr>
          <p:cNvPr id="6" name="Picture 5">
            <a:extLst>
              <a:ext uri="{FF2B5EF4-FFF2-40B4-BE49-F238E27FC236}">
                <a16:creationId xmlns:a16="http://schemas.microsoft.com/office/drawing/2014/main" id="{998F965E-A7AA-834C-BD51-6CE79985D08E}"/>
              </a:ext>
            </a:extLst>
          </p:cNvPr>
          <p:cNvPicPr>
            <a:picLocks noChangeAspect="1"/>
          </p:cNvPicPr>
          <p:nvPr/>
        </p:nvPicPr>
        <p:blipFill>
          <a:blip r:embed="rId2"/>
          <a:stretch>
            <a:fillRect/>
          </a:stretch>
        </p:blipFill>
        <p:spPr>
          <a:xfrm>
            <a:off x="1578085" y="2747827"/>
            <a:ext cx="5987830" cy="2509967"/>
          </a:xfrm>
          <a:prstGeom prst="rect">
            <a:avLst/>
          </a:prstGeom>
        </p:spPr>
      </p:pic>
      <p:sp>
        <p:nvSpPr>
          <p:cNvPr id="7" name="TextBox 6">
            <a:extLst>
              <a:ext uri="{FF2B5EF4-FFF2-40B4-BE49-F238E27FC236}">
                <a16:creationId xmlns:a16="http://schemas.microsoft.com/office/drawing/2014/main" id="{38D0DF12-8D88-9940-9112-9592CE47EAF5}"/>
              </a:ext>
            </a:extLst>
          </p:cNvPr>
          <p:cNvSpPr txBox="1"/>
          <p:nvPr/>
        </p:nvSpPr>
        <p:spPr>
          <a:xfrm>
            <a:off x="1960783" y="5908889"/>
            <a:ext cx="5197033"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3: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Peceptron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2527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2C399-5819-4F40-BA70-D0A8802FD3A7}"/>
              </a:ext>
            </a:extLst>
          </p:cNvPr>
          <p:cNvSpPr>
            <a:spLocks noGrp="1"/>
          </p:cNvSpPr>
          <p:nvPr>
            <p:ph type="title"/>
          </p:nvPr>
        </p:nvSpPr>
        <p:spPr/>
        <p:txBody>
          <a:bodyPr/>
          <a:lstStyle/>
          <a:p>
            <a:r>
              <a:rPr lang="en-US" dirty="0"/>
              <a:t>ARTIFICIAL NEURAL NETWORK</a:t>
            </a:r>
            <a:br>
              <a:rPr lang="en-US" dirty="0"/>
            </a:br>
            <a:r>
              <a:rPr lang="en-US" dirty="0"/>
              <a:t>(ANN)</a:t>
            </a:r>
          </a:p>
        </p:txBody>
      </p:sp>
      <p:sp>
        <p:nvSpPr>
          <p:cNvPr id="3" name="Content Placeholder 2">
            <a:extLst>
              <a:ext uri="{FF2B5EF4-FFF2-40B4-BE49-F238E27FC236}">
                <a16:creationId xmlns:a16="http://schemas.microsoft.com/office/drawing/2014/main" id="{AFCA0498-AC95-0B47-AB3E-C4F3D75E69A5}"/>
              </a:ext>
            </a:extLst>
          </p:cNvPr>
          <p:cNvSpPr>
            <a:spLocks noGrp="1"/>
          </p:cNvSpPr>
          <p:nvPr>
            <p:ph idx="1"/>
          </p:nvPr>
        </p:nvSpPr>
        <p:spPr/>
        <p:txBody>
          <a:bodyPr/>
          <a:lstStyle/>
          <a:p>
            <a:r>
              <a:rPr lang="en-US" dirty="0" err="1"/>
              <a:t>Quy</a:t>
            </a:r>
            <a:r>
              <a:rPr lang="en-US" dirty="0"/>
              <a:t> </a:t>
            </a:r>
            <a:r>
              <a:rPr lang="en-US" dirty="0" err="1"/>
              <a:t>trình</a:t>
            </a:r>
            <a:r>
              <a:rPr lang="en-US" dirty="0"/>
              <a:t> </a:t>
            </a:r>
            <a:r>
              <a:rPr lang="en-US" dirty="0" err="1"/>
              <a:t>của</a:t>
            </a:r>
            <a:r>
              <a:rPr lang="en-US" dirty="0"/>
              <a:t> </a:t>
            </a:r>
            <a:r>
              <a:rPr lang="en-US" dirty="0" err="1"/>
              <a:t>mạng</a:t>
            </a:r>
            <a:r>
              <a:rPr lang="en-US" dirty="0"/>
              <a:t> ANN</a:t>
            </a:r>
          </a:p>
        </p:txBody>
      </p:sp>
      <p:sp>
        <p:nvSpPr>
          <p:cNvPr id="4" name="Slide Number Placeholder 3">
            <a:extLst>
              <a:ext uri="{FF2B5EF4-FFF2-40B4-BE49-F238E27FC236}">
                <a16:creationId xmlns:a16="http://schemas.microsoft.com/office/drawing/2014/main" id="{08962CE1-3EF1-0D44-915E-58486D5D5444}"/>
              </a:ext>
            </a:extLst>
          </p:cNvPr>
          <p:cNvSpPr>
            <a:spLocks noGrp="1"/>
          </p:cNvSpPr>
          <p:nvPr>
            <p:ph type="sldNum" sz="quarter" idx="12"/>
          </p:nvPr>
        </p:nvSpPr>
        <p:spPr/>
        <p:txBody>
          <a:bodyPr/>
          <a:lstStyle/>
          <a:p>
            <a:fld id="{20B7F220-0825-4B9B-9156-FF79F33775FE}" type="slidenum">
              <a:rPr lang="vi-VN" smtClean="0"/>
              <a:t>13</a:t>
            </a:fld>
            <a:endParaRPr lang="vi-VN"/>
          </a:p>
        </p:txBody>
      </p:sp>
      <p:pic>
        <p:nvPicPr>
          <p:cNvPr id="6" name="Picture 5">
            <a:extLst>
              <a:ext uri="{FF2B5EF4-FFF2-40B4-BE49-F238E27FC236}">
                <a16:creationId xmlns:a16="http://schemas.microsoft.com/office/drawing/2014/main" id="{E22EB181-61F2-354B-8E43-91F6ECFBA191}"/>
              </a:ext>
            </a:extLst>
          </p:cNvPr>
          <p:cNvPicPr>
            <a:picLocks noChangeAspect="1"/>
          </p:cNvPicPr>
          <p:nvPr/>
        </p:nvPicPr>
        <p:blipFill>
          <a:blip r:embed="rId3"/>
          <a:stretch>
            <a:fillRect/>
          </a:stretch>
        </p:blipFill>
        <p:spPr>
          <a:xfrm>
            <a:off x="165964" y="2698492"/>
            <a:ext cx="8812071" cy="3276601"/>
          </a:xfrm>
          <a:prstGeom prst="rect">
            <a:avLst/>
          </a:prstGeom>
        </p:spPr>
      </p:pic>
      <p:sp>
        <p:nvSpPr>
          <p:cNvPr id="7" name="TextBox 6">
            <a:extLst>
              <a:ext uri="{FF2B5EF4-FFF2-40B4-BE49-F238E27FC236}">
                <a16:creationId xmlns:a16="http://schemas.microsoft.com/office/drawing/2014/main" id="{A32F08EC-600F-3D45-B2BE-8CEF7FCD367E}"/>
              </a:ext>
            </a:extLst>
          </p:cNvPr>
          <p:cNvSpPr txBox="1"/>
          <p:nvPr/>
        </p:nvSpPr>
        <p:spPr>
          <a:xfrm>
            <a:off x="1960783" y="5908889"/>
            <a:ext cx="5197033"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4: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r>
              <a:rPr lang="en-US" dirty="0">
                <a:latin typeface="Times New Roman" panose="02020603050405020304" pitchFamily="18" charset="0"/>
                <a:cs typeface="Times New Roman" panose="02020603050405020304" pitchFamily="18" charset="0"/>
              </a:rPr>
              <a:t> ANN</a:t>
            </a:r>
          </a:p>
        </p:txBody>
      </p:sp>
    </p:spTree>
    <p:extLst>
      <p:ext uri="{BB962C8B-B14F-4D97-AF65-F5344CB8AC3E}">
        <p14:creationId xmlns:p14="http://schemas.microsoft.com/office/powerpoint/2010/main" val="1515676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CONVOLUTIONAL NEURAL NETWORK</a:t>
            </a:r>
            <a:r>
              <a:rPr lang="vi-VN"/>
              <a:t> (</a:t>
            </a:r>
            <a:r>
              <a:rPr lang="en-US"/>
              <a:t>CNN</a:t>
            </a:r>
            <a:r>
              <a:rPr lang="vi-VN"/>
              <a:t>)</a:t>
            </a:r>
            <a:endParaRPr lang="en-US"/>
          </a:p>
        </p:txBody>
      </p:sp>
      <p:sp>
        <p:nvSpPr>
          <p:cNvPr id="3" name="Content Placeholder 2"/>
          <p:cNvSpPr>
            <a:spLocks noGrp="1"/>
          </p:cNvSpPr>
          <p:nvPr>
            <p:ph idx="1"/>
          </p:nvPr>
        </p:nvSpPr>
        <p:spPr/>
        <p:txBody>
          <a:bodyPr/>
          <a:lstStyle/>
          <a:p>
            <a:pPr algn="just"/>
            <a:r>
              <a:rPr lang="en-US"/>
              <a:t>Mạng Neural tích chập (CNN) bao gồm một hoặc nhiều tầng tích chập kết hợp với hàm phi tuyến tính và theo sau bởi một hoặc nhiều tầng mạng Neural nhân tạo, để tạo ra thông tin trừu tượng hơn cho các tầng tiếp theo</a:t>
            </a:r>
            <a:endParaRPr lang="vi-VN"/>
          </a:p>
          <a:p>
            <a:endParaRPr lang="en-US"/>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754380" y="3103429"/>
            <a:ext cx="7349960" cy="3252931"/>
          </a:xfrm>
          <a:prstGeom prst="rect">
            <a:avLst/>
          </a:prstGeom>
        </p:spPr>
      </p:pic>
      <p:sp>
        <p:nvSpPr>
          <p:cNvPr id="6" name="Slide Number Placeholder 5">
            <a:extLst>
              <a:ext uri="{FF2B5EF4-FFF2-40B4-BE49-F238E27FC236}">
                <a16:creationId xmlns:a16="http://schemas.microsoft.com/office/drawing/2014/main" id="{7FD56399-9221-4CCD-951E-D01BE9BD9DC1}"/>
              </a:ext>
            </a:extLst>
          </p:cNvPr>
          <p:cNvSpPr>
            <a:spLocks noGrp="1"/>
          </p:cNvSpPr>
          <p:nvPr>
            <p:ph type="sldNum" sz="quarter" idx="12"/>
          </p:nvPr>
        </p:nvSpPr>
        <p:spPr/>
        <p:txBody>
          <a:bodyPr/>
          <a:lstStyle/>
          <a:p>
            <a:fld id="{20B7F220-0825-4B9B-9156-FF79F33775FE}" type="slidenum">
              <a:rPr lang="vi-VN" smtClean="0"/>
              <a:t>14</a:t>
            </a:fld>
            <a:endParaRPr lang="vi-VN"/>
          </a:p>
        </p:txBody>
      </p:sp>
      <p:sp>
        <p:nvSpPr>
          <p:cNvPr id="7" name="TextBox 6">
            <a:extLst>
              <a:ext uri="{FF2B5EF4-FFF2-40B4-BE49-F238E27FC236}">
                <a16:creationId xmlns:a16="http://schemas.microsoft.com/office/drawing/2014/main" id="{222D7578-0B7F-2144-8A47-99EB2E219364}"/>
              </a:ext>
            </a:extLst>
          </p:cNvPr>
          <p:cNvSpPr txBox="1"/>
          <p:nvPr/>
        </p:nvSpPr>
        <p:spPr>
          <a:xfrm>
            <a:off x="1973483" y="6352151"/>
            <a:ext cx="5197033"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5: </a:t>
            </a:r>
            <a:r>
              <a:rPr lang="en-US" dirty="0" err="1">
                <a:latin typeface="Times New Roman" panose="02020603050405020304" pitchFamily="18" charset="0"/>
                <a:cs typeface="Times New Roman" panose="02020603050405020304" pitchFamily="18" charset="0"/>
              </a:rPr>
              <a:t>Kiến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trúc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r>
              <a:rPr lang="en-US" dirty="0">
                <a:latin typeface="Times New Roman" panose="02020603050405020304" pitchFamily="18" charset="0"/>
                <a:cs typeface="Times New Roman" panose="02020603050405020304" pitchFamily="18" charset="0"/>
              </a:rPr>
              <a:t> CNN</a:t>
            </a:r>
          </a:p>
        </p:txBody>
      </p:sp>
    </p:spTree>
    <p:extLst>
      <p:ext uri="{BB962C8B-B14F-4D97-AF65-F5344CB8AC3E}">
        <p14:creationId xmlns:p14="http://schemas.microsoft.com/office/powerpoint/2010/main" val="2860464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CẤU TRÚC CONVOLUTIONAL NEURAL NETWORK</a:t>
            </a:r>
            <a:r>
              <a:rPr lang="vi-VN"/>
              <a:t> (</a:t>
            </a:r>
            <a:r>
              <a:rPr lang="en-US"/>
              <a:t>CNN</a:t>
            </a:r>
            <a:r>
              <a:rPr lang="vi-VN"/>
              <a:t>)</a:t>
            </a:r>
            <a:endParaRPr lang="en-US"/>
          </a:p>
        </p:txBody>
      </p:sp>
      <p:sp>
        <p:nvSpPr>
          <p:cNvPr id="3" name="Content Placeholder 2"/>
          <p:cNvSpPr>
            <a:spLocks noGrp="1"/>
          </p:cNvSpPr>
          <p:nvPr>
            <p:ph idx="1"/>
          </p:nvPr>
        </p:nvSpPr>
        <p:spPr>
          <a:xfrm>
            <a:off x="457200" y="1600206"/>
            <a:ext cx="8229600" cy="5257795"/>
          </a:xfrm>
        </p:spPr>
        <p:txBody>
          <a:bodyPr/>
          <a:lstStyle/>
          <a:p>
            <a:pPr algn="just"/>
            <a:r>
              <a:rPr lang="en-US" dirty="0" err="1"/>
              <a:t>Thông</a:t>
            </a:r>
            <a:r>
              <a:rPr lang="en-US" dirty="0"/>
              <a:t> </a:t>
            </a:r>
            <a:r>
              <a:rPr lang="en-US" dirty="0" err="1"/>
              <a:t>thường</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mạng</a:t>
            </a:r>
            <a:r>
              <a:rPr lang="en-US" dirty="0"/>
              <a:t> Neural </a:t>
            </a:r>
            <a:r>
              <a:rPr lang="en-US" dirty="0" err="1"/>
              <a:t>tích</a:t>
            </a:r>
            <a:r>
              <a:rPr lang="en-US" dirty="0"/>
              <a:t> </a:t>
            </a:r>
            <a:r>
              <a:rPr lang="en-US" dirty="0" err="1"/>
              <a:t>chập</a:t>
            </a:r>
            <a:r>
              <a:rPr lang="en-US" dirty="0"/>
              <a:t> </a:t>
            </a:r>
            <a:r>
              <a:rPr lang="en-US" dirty="0" err="1"/>
              <a:t>không</a:t>
            </a:r>
            <a:r>
              <a:rPr lang="en-US" dirty="0"/>
              <a:t> </a:t>
            </a:r>
            <a:r>
              <a:rPr lang="en-US" dirty="0" err="1"/>
              <a:t>quá</a:t>
            </a:r>
            <a:r>
              <a:rPr lang="en-US" dirty="0"/>
              <a:t> 5 </a:t>
            </a:r>
            <a:r>
              <a:rPr lang="en-US" dirty="0" err="1"/>
              <a:t>lớp</a:t>
            </a:r>
            <a:r>
              <a:rPr lang="en-US" dirty="0"/>
              <a:t> </a:t>
            </a:r>
            <a:r>
              <a:rPr lang="en-US" dirty="0" err="1"/>
              <a:t>đầu</a:t>
            </a:r>
            <a:r>
              <a:rPr lang="en-US" dirty="0"/>
              <a:t> </a:t>
            </a:r>
            <a:r>
              <a:rPr lang="en-US" dirty="0" err="1"/>
              <a:t>vào</a:t>
            </a:r>
            <a:r>
              <a:rPr lang="en-US" dirty="0"/>
              <a:t>. </a:t>
            </a:r>
            <a:r>
              <a:rPr lang="en-US" dirty="0" err="1"/>
              <a:t>Mỗi</a:t>
            </a:r>
            <a:r>
              <a:rPr lang="en-US" dirty="0"/>
              <a:t> </a:t>
            </a:r>
            <a:r>
              <a:rPr lang="en-US" dirty="0" err="1"/>
              <a:t>mạng</a:t>
            </a:r>
            <a:r>
              <a:rPr lang="en-US" dirty="0"/>
              <a:t> Neural </a:t>
            </a:r>
            <a:r>
              <a:rPr lang="en-US" dirty="0" err="1"/>
              <a:t>tích</a:t>
            </a:r>
            <a:r>
              <a:rPr lang="en-US" dirty="0"/>
              <a:t> </a:t>
            </a:r>
            <a:r>
              <a:rPr lang="en-US" dirty="0" err="1"/>
              <a:t>chập</a:t>
            </a:r>
            <a:r>
              <a:rPr lang="en-US" dirty="0"/>
              <a:t> bao </a:t>
            </a:r>
            <a:r>
              <a:rPr lang="en-US" dirty="0" err="1"/>
              <a:t>gồm</a:t>
            </a:r>
            <a:r>
              <a:rPr lang="en-US" dirty="0"/>
              <a:t> </a:t>
            </a:r>
            <a:r>
              <a:rPr lang="en-US" dirty="0" err="1"/>
              <a:t>tầng</a:t>
            </a:r>
            <a:r>
              <a:rPr lang="en-US" dirty="0"/>
              <a:t> con </a:t>
            </a:r>
            <a:r>
              <a:rPr lang="en-US" dirty="0" err="1"/>
              <a:t>tích</a:t>
            </a:r>
            <a:r>
              <a:rPr lang="en-US" dirty="0"/>
              <a:t> </a:t>
            </a:r>
            <a:r>
              <a:rPr lang="en-US" dirty="0" err="1"/>
              <a:t>chập</a:t>
            </a:r>
            <a:r>
              <a:rPr lang="en-US" dirty="0"/>
              <a:t> </a:t>
            </a:r>
            <a:r>
              <a:rPr lang="en-US" dirty="0" err="1"/>
              <a:t>và</a:t>
            </a:r>
            <a:r>
              <a:rPr lang="en-US" dirty="0"/>
              <a:t> </a:t>
            </a:r>
            <a:r>
              <a:rPr lang="en-US" dirty="0" err="1"/>
              <a:t>mẫu</a:t>
            </a:r>
            <a:r>
              <a:rPr lang="en-US" dirty="0"/>
              <a:t> con.</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err="1"/>
              <a:t>Mạng</a:t>
            </a:r>
            <a:r>
              <a:rPr lang="en-US" dirty="0"/>
              <a:t> </a:t>
            </a:r>
            <a:r>
              <a:rPr lang="en-US" dirty="0" err="1"/>
              <a:t>noron</a:t>
            </a:r>
            <a:r>
              <a:rPr lang="en-US" dirty="0"/>
              <a:t> </a:t>
            </a:r>
            <a:r>
              <a:rPr lang="en-US" dirty="0" err="1"/>
              <a:t>tích</a:t>
            </a:r>
            <a:r>
              <a:rPr lang="en-US" dirty="0"/>
              <a:t> </a:t>
            </a:r>
            <a:r>
              <a:rPr lang="en-US" dirty="0" err="1"/>
              <a:t>chập</a:t>
            </a:r>
            <a:r>
              <a:rPr lang="en-US" dirty="0"/>
              <a:t> bao </a:t>
            </a:r>
            <a:r>
              <a:rPr lang="en-US" dirty="0" err="1"/>
              <a:t>gồm</a:t>
            </a:r>
            <a:r>
              <a:rPr lang="en-US" dirty="0"/>
              <a:t> </a:t>
            </a:r>
            <a:r>
              <a:rPr lang="en-US" dirty="0" err="1"/>
              <a:t>nhiều</a:t>
            </a:r>
            <a:r>
              <a:rPr lang="en-US" dirty="0"/>
              <a:t> </a:t>
            </a:r>
            <a:r>
              <a:rPr lang="en-US" dirty="0" err="1"/>
              <a:t>lớp</a:t>
            </a:r>
            <a:r>
              <a:rPr lang="en-US" dirty="0"/>
              <a:t>. </a:t>
            </a:r>
            <a:r>
              <a:rPr lang="en-US" dirty="0" err="1"/>
              <a:t>Các</a:t>
            </a:r>
            <a:r>
              <a:rPr lang="en-US" dirty="0"/>
              <a:t> </a:t>
            </a:r>
            <a:r>
              <a:rPr lang="en-US" dirty="0" err="1"/>
              <a:t>lớp</a:t>
            </a:r>
            <a:r>
              <a:rPr lang="en-US" dirty="0"/>
              <a:t> </a:t>
            </a:r>
            <a:r>
              <a:rPr lang="en-US" dirty="0" err="1"/>
              <a:t>này</a:t>
            </a:r>
            <a:r>
              <a:rPr lang="en-US" dirty="0"/>
              <a:t> chia </a:t>
            </a:r>
            <a:r>
              <a:rPr lang="en-US" dirty="0" err="1"/>
              <a:t>thành</a:t>
            </a:r>
            <a:r>
              <a:rPr lang="en-US" dirty="0"/>
              <a:t> </a:t>
            </a:r>
            <a:r>
              <a:rPr lang="en-US" dirty="0" err="1"/>
              <a:t>ba</a:t>
            </a:r>
            <a:r>
              <a:rPr lang="en-US" dirty="0"/>
              <a:t> </a:t>
            </a:r>
            <a:r>
              <a:rPr lang="en-US" dirty="0" err="1"/>
              <a:t>loại</a:t>
            </a:r>
            <a:r>
              <a:rPr lang="en-US" dirty="0"/>
              <a:t>: </a:t>
            </a:r>
            <a:r>
              <a:rPr lang="en-US" dirty="0" err="1"/>
              <a:t>Tích</a:t>
            </a:r>
            <a:r>
              <a:rPr lang="en-US" dirty="0"/>
              <a:t> </a:t>
            </a:r>
            <a:r>
              <a:rPr lang="en-US" dirty="0" err="1"/>
              <a:t>chập</a:t>
            </a:r>
            <a:r>
              <a:rPr lang="en-US" dirty="0"/>
              <a:t> (</a:t>
            </a:r>
            <a:r>
              <a:rPr lang="en-US" i="1" dirty="0"/>
              <a:t>Convolutional), </a:t>
            </a:r>
            <a:r>
              <a:rPr lang="en-US" dirty="0"/>
              <a:t>Max-Pooling, </a:t>
            </a:r>
            <a:r>
              <a:rPr lang="en-US" dirty="0" err="1"/>
              <a:t>Fulled</a:t>
            </a:r>
            <a:r>
              <a:rPr lang="en-US" dirty="0"/>
              <a:t>-Connected.</a:t>
            </a: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457200" y="2634772"/>
            <a:ext cx="8229600" cy="2488375"/>
          </a:xfrm>
          <a:prstGeom prst="rect">
            <a:avLst/>
          </a:prstGeom>
        </p:spPr>
      </p:pic>
      <p:sp>
        <p:nvSpPr>
          <p:cNvPr id="6" name="Slide Number Placeholder 5">
            <a:extLst>
              <a:ext uri="{FF2B5EF4-FFF2-40B4-BE49-F238E27FC236}">
                <a16:creationId xmlns:a16="http://schemas.microsoft.com/office/drawing/2014/main" id="{024CBE32-B216-4294-B035-8C0561CFC25B}"/>
              </a:ext>
            </a:extLst>
          </p:cNvPr>
          <p:cNvSpPr>
            <a:spLocks noGrp="1"/>
          </p:cNvSpPr>
          <p:nvPr>
            <p:ph type="sldNum" sz="quarter" idx="12"/>
          </p:nvPr>
        </p:nvSpPr>
        <p:spPr/>
        <p:txBody>
          <a:bodyPr/>
          <a:lstStyle/>
          <a:p>
            <a:fld id="{20B7F220-0825-4B9B-9156-FF79F33775FE}" type="slidenum">
              <a:rPr lang="vi-VN" smtClean="0"/>
              <a:t>15</a:t>
            </a:fld>
            <a:endParaRPr lang="vi-VN"/>
          </a:p>
        </p:txBody>
      </p:sp>
    </p:spTree>
    <p:extLst>
      <p:ext uri="{BB962C8B-B14F-4D97-AF65-F5344CB8AC3E}">
        <p14:creationId xmlns:p14="http://schemas.microsoft.com/office/powerpoint/2010/main" val="4227840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82E39-7750-5D47-B4CD-51F46577C663}"/>
              </a:ext>
            </a:extLst>
          </p:cNvPr>
          <p:cNvSpPr>
            <a:spLocks noGrp="1"/>
          </p:cNvSpPr>
          <p:nvPr>
            <p:ph type="title"/>
          </p:nvPr>
        </p:nvSpPr>
        <p:spPr/>
        <p:txBody>
          <a:bodyPr/>
          <a:lstStyle/>
          <a:p>
            <a:r>
              <a:rPr lang="en-US" dirty="0"/>
              <a:t>CONVOLUTION NEURAL NETWORK</a:t>
            </a:r>
          </a:p>
        </p:txBody>
      </p:sp>
      <p:sp>
        <p:nvSpPr>
          <p:cNvPr id="3" name="Content Placeholder 2">
            <a:extLst>
              <a:ext uri="{FF2B5EF4-FFF2-40B4-BE49-F238E27FC236}">
                <a16:creationId xmlns:a16="http://schemas.microsoft.com/office/drawing/2014/main" id="{7B6980BB-82EF-7F45-A439-6ACE68F2D45F}"/>
              </a:ext>
            </a:extLst>
          </p:cNvPr>
          <p:cNvSpPr>
            <a:spLocks noGrp="1"/>
          </p:cNvSpPr>
          <p:nvPr>
            <p:ph idx="1"/>
          </p:nvPr>
        </p:nvSpPr>
        <p:spPr/>
        <p:txBody>
          <a:bodyPr/>
          <a:lstStyle/>
          <a:p>
            <a:pPr algn="just"/>
            <a:r>
              <a:rPr lang="vi-VN" dirty="0"/>
              <a:t>Mạng Nơ-ron tích chập (Deep Convolution Neural Network) đã dẫn đến một loạt các bước đột phá để phân loại hình ảnh</a:t>
            </a:r>
            <a:r>
              <a:rPr lang="en-US" dirty="0"/>
              <a:t>. </a:t>
            </a:r>
          </a:p>
          <a:p>
            <a:pPr algn="just"/>
            <a:endParaRPr lang="en-US" dirty="0"/>
          </a:p>
          <a:p>
            <a:pPr algn="just"/>
            <a:r>
              <a:rPr lang="en-US" dirty="0" err="1"/>
              <a:t>Bằng</a:t>
            </a:r>
            <a:r>
              <a:rPr lang="en-US" dirty="0"/>
              <a:t> </a:t>
            </a:r>
            <a:r>
              <a:rPr lang="en-US" dirty="0" err="1"/>
              <a:t>chứng</a:t>
            </a:r>
            <a:r>
              <a:rPr lang="en-US" dirty="0"/>
              <a:t> </a:t>
            </a:r>
            <a:r>
              <a:rPr lang="en-US" dirty="0" err="1"/>
              <a:t>cho</a:t>
            </a:r>
            <a:r>
              <a:rPr lang="en-US" dirty="0"/>
              <a:t> </a:t>
            </a:r>
            <a:r>
              <a:rPr lang="en-US" dirty="0" err="1"/>
              <a:t>thấy</a:t>
            </a:r>
            <a:r>
              <a:rPr lang="en-US" dirty="0"/>
              <a:t> </a:t>
            </a:r>
            <a:r>
              <a:rPr lang="en-US" dirty="0" err="1"/>
              <a:t>độ</a:t>
            </a:r>
            <a:r>
              <a:rPr lang="en-US" dirty="0"/>
              <a:t> </a:t>
            </a:r>
            <a:r>
              <a:rPr lang="en-US" dirty="0" err="1"/>
              <a:t>sâu</a:t>
            </a:r>
            <a:r>
              <a:rPr lang="en-US" dirty="0"/>
              <a:t> </a:t>
            </a:r>
            <a:r>
              <a:rPr lang="en-US" dirty="0" err="1"/>
              <a:t>của</a:t>
            </a:r>
            <a:r>
              <a:rPr lang="en-US" dirty="0"/>
              <a:t> </a:t>
            </a:r>
            <a:r>
              <a:rPr lang="en-US" dirty="0" err="1"/>
              <a:t>mạng</a:t>
            </a:r>
            <a:r>
              <a:rPr lang="en-US" dirty="0"/>
              <a:t> </a:t>
            </a:r>
            <a:r>
              <a:rPr lang="en-US" dirty="0" err="1"/>
              <a:t>là</a:t>
            </a:r>
            <a:r>
              <a:rPr lang="en-US" dirty="0"/>
              <a:t> </a:t>
            </a:r>
            <a:r>
              <a:rPr lang="en-US" dirty="0" err="1"/>
              <a:t>rất</a:t>
            </a:r>
            <a:r>
              <a:rPr lang="en-US" dirty="0"/>
              <a:t> </a:t>
            </a:r>
            <a:r>
              <a:rPr lang="en-US" dirty="0" err="1"/>
              <a:t>quan</a:t>
            </a:r>
            <a:r>
              <a:rPr lang="en-US" dirty="0"/>
              <a:t> </a:t>
            </a:r>
            <a:r>
              <a:rPr lang="en-US" dirty="0" err="1"/>
              <a:t>trọng</a:t>
            </a:r>
            <a:r>
              <a:rPr lang="en-US" dirty="0"/>
              <a:t>.</a:t>
            </a:r>
          </a:p>
          <a:p>
            <a:pPr algn="just"/>
            <a:endParaRPr lang="en-US" dirty="0"/>
          </a:p>
          <a:p>
            <a:pPr algn="just"/>
            <a:r>
              <a:rPr lang="vi-VN" dirty="0"/>
              <a:t>Tuy nhiên, một câu hỏi được đặt ra: Liệu việc huấn luyện các mạng sâu</a:t>
            </a:r>
            <a:r>
              <a:rPr lang="en-US" dirty="0"/>
              <a:t> </a:t>
            </a:r>
            <a:r>
              <a:rPr lang="vi-VN" dirty="0"/>
              <a:t>như vậy có dễ không</a:t>
            </a:r>
            <a:r>
              <a:rPr lang="en-US" dirty="0"/>
              <a:t> ?</a:t>
            </a:r>
            <a:r>
              <a:rPr lang="vi-VN" dirty="0"/>
              <a:t> </a:t>
            </a:r>
          </a:p>
          <a:p>
            <a:pPr algn="just"/>
            <a:endParaRPr lang="vi-VN" dirty="0"/>
          </a:p>
          <a:p>
            <a:pPr algn="just"/>
            <a:r>
              <a:rPr lang="en-US" dirty="0"/>
              <a:t>N</a:t>
            </a:r>
            <a:r>
              <a:rPr lang="vi-VN" dirty="0"/>
              <a:t>guyên nhân xuất phát từ vấn đề nổi tiếng về</a:t>
            </a:r>
            <a:r>
              <a:rPr lang="en-US" dirty="0"/>
              <a:t> </a:t>
            </a:r>
            <a:r>
              <a:rPr lang="vi-VN" dirty="0"/>
              <a:t>vanishing/exploding gradient.</a:t>
            </a:r>
            <a:endParaRPr lang="en-US" dirty="0"/>
          </a:p>
        </p:txBody>
      </p:sp>
      <p:sp>
        <p:nvSpPr>
          <p:cNvPr id="4" name="Slide Number Placeholder 3">
            <a:extLst>
              <a:ext uri="{FF2B5EF4-FFF2-40B4-BE49-F238E27FC236}">
                <a16:creationId xmlns:a16="http://schemas.microsoft.com/office/drawing/2014/main" id="{8FD9811C-0BB7-8A4C-87A7-3C2B4254BC52}"/>
              </a:ext>
            </a:extLst>
          </p:cNvPr>
          <p:cNvSpPr>
            <a:spLocks noGrp="1"/>
          </p:cNvSpPr>
          <p:nvPr>
            <p:ph type="sldNum" sz="quarter" idx="12"/>
          </p:nvPr>
        </p:nvSpPr>
        <p:spPr/>
        <p:txBody>
          <a:bodyPr/>
          <a:lstStyle/>
          <a:p>
            <a:fld id="{20B7F220-0825-4B9B-9156-FF79F33775FE}" type="slidenum">
              <a:rPr lang="vi-VN" smtClean="0"/>
              <a:t>16</a:t>
            </a:fld>
            <a:endParaRPr lang="vi-VN"/>
          </a:p>
        </p:txBody>
      </p:sp>
    </p:spTree>
    <p:extLst>
      <p:ext uri="{BB962C8B-B14F-4D97-AF65-F5344CB8AC3E}">
        <p14:creationId xmlns:p14="http://schemas.microsoft.com/office/powerpoint/2010/main" val="3120894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1526D-DFF8-9144-A483-6D93C6FE11DB}"/>
              </a:ext>
            </a:extLst>
          </p:cNvPr>
          <p:cNvSpPr>
            <a:spLocks noGrp="1"/>
          </p:cNvSpPr>
          <p:nvPr>
            <p:ph type="title"/>
          </p:nvPr>
        </p:nvSpPr>
        <p:spPr/>
        <p:txBody>
          <a:bodyPr/>
          <a:lstStyle/>
          <a:p>
            <a:r>
              <a:rPr lang="en-US" dirty="0"/>
              <a:t>CONVOLUTION NEURAL NETWORK</a:t>
            </a:r>
          </a:p>
        </p:txBody>
      </p:sp>
      <p:sp>
        <p:nvSpPr>
          <p:cNvPr id="3" name="Content Placeholder 2">
            <a:extLst>
              <a:ext uri="{FF2B5EF4-FFF2-40B4-BE49-F238E27FC236}">
                <a16:creationId xmlns:a16="http://schemas.microsoft.com/office/drawing/2014/main" id="{BE5623AC-92BA-C24A-B358-3EFB6816D089}"/>
              </a:ext>
            </a:extLst>
          </p:cNvPr>
          <p:cNvSpPr>
            <a:spLocks noGrp="1"/>
          </p:cNvSpPr>
          <p:nvPr>
            <p:ph idx="1"/>
          </p:nvPr>
        </p:nvSpPr>
        <p:spPr/>
        <p:txBody>
          <a:bodyPr/>
          <a:lstStyle/>
          <a:p>
            <a:pPr algn="just"/>
            <a:r>
              <a:rPr lang="en-US" dirty="0"/>
              <a:t>V</a:t>
            </a:r>
            <a:r>
              <a:rPr lang="vi-VN" dirty="0"/>
              <a:t>ấn đề này đã được giải quyết chủ yếu bằng cách khởi tạo chuẩn hóa và các lớp chuẩn hóa trung gian.</a:t>
            </a:r>
          </a:p>
          <a:p>
            <a:pPr algn="just"/>
            <a:endParaRPr lang="vi-VN" dirty="0"/>
          </a:p>
          <a:p>
            <a:pPr algn="just"/>
            <a:r>
              <a:rPr lang="vi-VN" dirty="0"/>
              <a:t>Cho phép các mạng có hàng chục lớp bắt đầu hội tụ để giảm độ dốc ngẫu nhiên (</a:t>
            </a:r>
            <a:r>
              <a:rPr lang="en-US" dirty="0"/>
              <a:t>Stochastic Gradient Descent -</a:t>
            </a:r>
            <a:r>
              <a:rPr lang="vi-VN" dirty="0"/>
              <a:t>SGD) với truyền ngược</a:t>
            </a:r>
            <a:r>
              <a:rPr lang="en-US" dirty="0"/>
              <a:t> (Backpropagation).</a:t>
            </a:r>
          </a:p>
          <a:p>
            <a:pPr algn="just"/>
            <a:endParaRPr lang="en-US" dirty="0"/>
          </a:p>
          <a:p>
            <a:pPr algn="just"/>
            <a:r>
              <a:rPr lang="en-US" dirty="0"/>
              <a:t>M</a:t>
            </a:r>
            <a:r>
              <a:rPr lang="vi-VN" dirty="0"/>
              <a:t>ột vấn đề xuống cấp đã được chỉ ra: với độ sâu của mạng tăng lên, độ chính xác sẽ bão hò</a:t>
            </a:r>
            <a:r>
              <a:rPr lang="en-US" dirty="0"/>
              <a:t>a, </a:t>
            </a:r>
            <a:r>
              <a:rPr lang="en-US" dirty="0" err="1"/>
              <a:t>dẫn</a:t>
            </a:r>
            <a:r>
              <a:rPr lang="en-US" dirty="0"/>
              <a:t> </a:t>
            </a:r>
            <a:r>
              <a:rPr lang="en-US" dirty="0" err="1"/>
              <a:t>đến</a:t>
            </a:r>
            <a:r>
              <a:rPr lang="en-US" dirty="0"/>
              <a:t> </a:t>
            </a:r>
            <a:r>
              <a:rPr lang="en-US" dirty="0" err="1"/>
              <a:t>lỗi</a:t>
            </a:r>
            <a:r>
              <a:rPr lang="en-US" dirty="0"/>
              <a:t> </a:t>
            </a:r>
            <a:r>
              <a:rPr lang="en-US" dirty="0" err="1"/>
              <a:t>huấn</a:t>
            </a:r>
            <a:r>
              <a:rPr lang="en-US" dirty="0"/>
              <a:t> </a:t>
            </a:r>
            <a:r>
              <a:rPr lang="en-US" dirty="0" err="1"/>
              <a:t>luyện</a:t>
            </a:r>
            <a:r>
              <a:rPr lang="en-US" dirty="0"/>
              <a:t> </a:t>
            </a:r>
            <a:r>
              <a:rPr lang="en-US" dirty="0" err="1"/>
              <a:t>cao</a:t>
            </a:r>
            <a:r>
              <a:rPr lang="en-US" dirty="0"/>
              <a:t> </a:t>
            </a:r>
            <a:r>
              <a:rPr lang="en-US" dirty="0" err="1"/>
              <a:t>hơn</a:t>
            </a:r>
            <a:r>
              <a:rPr lang="en-US" dirty="0"/>
              <a:t>.</a:t>
            </a:r>
          </a:p>
          <a:p>
            <a:pPr algn="just"/>
            <a:endParaRPr lang="en-US" dirty="0"/>
          </a:p>
        </p:txBody>
      </p:sp>
      <p:sp>
        <p:nvSpPr>
          <p:cNvPr id="4" name="Slide Number Placeholder 3">
            <a:extLst>
              <a:ext uri="{FF2B5EF4-FFF2-40B4-BE49-F238E27FC236}">
                <a16:creationId xmlns:a16="http://schemas.microsoft.com/office/drawing/2014/main" id="{953BF616-ACF1-6243-8087-DCD69A9B44CD}"/>
              </a:ext>
            </a:extLst>
          </p:cNvPr>
          <p:cNvSpPr>
            <a:spLocks noGrp="1"/>
          </p:cNvSpPr>
          <p:nvPr>
            <p:ph type="sldNum" sz="quarter" idx="12"/>
          </p:nvPr>
        </p:nvSpPr>
        <p:spPr/>
        <p:txBody>
          <a:bodyPr/>
          <a:lstStyle/>
          <a:p>
            <a:fld id="{20B7F220-0825-4B9B-9156-FF79F33775FE}" type="slidenum">
              <a:rPr lang="vi-VN" smtClean="0"/>
              <a:t>17</a:t>
            </a:fld>
            <a:endParaRPr lang="vi-VN"/>
          </a:p>
        </p:txBody>
      </p:sp>
    </p:spTree>
    <p:extLst>
      <p:ext uri="{BB962C8B-B14F-4D97-AF65-F5344CB8AC3E}">
        <p14:creationId xmlns:p14="http://schemas.microsoft.com/office/powerpoint/2010/main" val="3252037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NEURAL NETWORK</a:t>
            </a:r>
          </a:p>
        </p:txBody>
      </p:sp>
      <p:sp>
        <p:nvSpPr>
          <p:cNvPr id="4" name="Slide Number Placeholder 3"/>
          <p:cNvSpPr>
            <a:spLocks noGrp="1"/>
          </p:cNvSpPr>
          <p:nvPr>
            <p:ph type="sldNum" sz="quarter" idx="12"/>
          </p:nvPr>
        </p:nvSpPr>
        <p:spPr/>
        <p:txBody>
          <a:bodyPr/>
          <a:lstStyle/>
          <a:p>
            <a:fld id="{20B7F220-0825-4B9B-9156-FF79F33775FE}" type="slidenum">
              <a:rPr lang="vi-VN" smtClean="0"/>
              <a:t>18</a:t>
            </a:fld>
            <a:endParaRPr lang="vi-VN"/>
          </a:p>
        </p:txBody>
      </p:sp>
      <p:pic>
        <p:nvPicPr>
          <p:cNvPr id="5" name="Picture 4"/>
          <p:cNvPicPr>
            <a:picLocks noChangeAspect="1"/>
          </p:cNvPicPr>
          <p:nvPr/>
        </p:nvPicPr>
        <p:blipFill>
          <a:blip r:embed="rId3"/>
          <a:stretch>
            <a:fillRect/>
          </a:stretch>
        </p:blipFill>
        <p:spPr>
          <a:xfrm>
            <a:off x="0" y="2334731"/>
            <a:ext cx="9144000" cy="3019602"/>
          </a:xfrm>
          <a:prstGeom prst="rect">
            <a:avLst/>
          </a:prstGeom>
        </p:spPr>
      </p:pic>
      <p:sp>
        <p:nvSpPr>
          <p:cNvPr id="6" name="TextBox 5">
            <a:extLst>
              <a:ext uri="{FF2B5EF4-FFF2-40B4-BE49-F238E27FC236}">
                <a16:creationId xmlns:a16="http://schemas.microsoft.com/office/drawing/2014/main" id="{6F7F46EE-F866-C54F-9A90-AFA9AC21485D}"/>
              </a:ext>
            </a:extLst>
          </p:cNvPr>
          <p:cNvSpPr txBox="1"/>
          <p:nvPr/>
        </p:nvSpPr>
        <p:spPr>
          <a:xfrm>
            <a:off x="1066800" y="5670679"/>
            <a:ext cx="6881150"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6: </a:t>
            </a:r>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a:t>
            </a:r>
            <a:r>
              <a:rPr lang="en-US" dirty="0">
                <a:latin typeface="Times New Roman" panose="02020603050405020304" pitchFamily="18" charset="0"/>
                <a:cs typeface="Times New Roman" panose="02020603050405020304" pitchFamily="18" charset="0"/>
              </a:rPr>
              <a:t> so </a:t>
            </a:r>
            <a:r>
              <a:rPr lang="en-US" dirty="0" err="1">
                <a:latin typeface="Times New Roman" panose="02020603050405020304" pitchFamily="18" charset="0"/>
                <a:cs typeface="Times New Roman" panose="02020603050405020304" pitchFamily="18" charset="0"/>
              </a:rPr>
              <a:t>sánh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lỗi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luyện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CIFAR-10</a:t>
            </a:r>
          </a:p>
        </p:txBody>
      </p:sp>
    </p:spTree>
    <p:extLst>
      <p:ext uri="{BB962C8B-B14F-4D97-AF65-F5344CB8AC3E}">
        <p14:creationId xmlns:p14="http://schemas.microsoft.com/office/powerpoint/2010/main" val="3469677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NEURAL NETWORK</a:t>
            </a:r>
          </a:p>
        </p:txBody>
      </p:sp>
      <p:sp>
        <p:nvSpPr>
          <p:cNvPr id="3" name="Content Placeholder 2"/>
          <p:cNvSpPr>
            <a:spLocks noGrp="1"/>
          </p:cNvSpPr>
          <p:nvPr>
            <p:ph idx="1"/>
          </p:nvPr>
        </p:nvSpPr>
        <p:spPr/>
        <p:txBody>
          <a:bodyPr/>
          <a:lstStyle/>
          <a:p>
            <a:pPr algn="just"/>
            <a:r>
              <a:rPr lang="en-US" dirty="0" err="1"/>
              <a:t>Tồn</a:t>
            </a:r>
            <a:r>
              <a:rPr lang="en-US" dirty="0"/>
              <a:t> </a:t>
            </a:r>
            <a:r>
              <a:rPr lang="en-US" dirty="0" err="1"/>
              <a:t>tại</a:t>
            </a:r>
            <a:r>
              <a:rPr lang="en-US" dirty="0"/>
              <a:t> </a:t>
            </a:r>
            <a:r>
              <a:rPr lang="en-US" dirty="0" err="1"/>
              <a:t>một</a:t>
            </a:r>
            <a:r>
              <a:rPr lang="en-US" dirty="0"/>
              <a:t> </a:t>
            </a:r>
            <a:r>
              <a:rPr lang="en-US" dirty="0" err="1"/>
              <a:t>giải</a:t>
            </a:r>
            <a:r>
              <a:rPr lang="en-US" dirty="0"/>
              <a:t> </a:t>
            </a:r>
            <a:r>
              <a:rPr lang="en-US" dirty="0" err="1"/>
              <a:t>pháp</a:t>
            </a:r>
            <a:r>
              <a:rPr lang="en-US" dirty="0"/>
              <a:t>: </a:t>
            </a:r>
            <a:r>
              <a:rPr lang="en-US" dirty="0" err="1"/>
              <a:t>Các</a:t>
            </a:r>
            <a:r>
              <a:rPr lang="en-US" dirty="0"/>
              <a:t> </a:t>
            </a:r>
            <a:r>
              <a:rPr lang="en-US" dirty="0" err="1"/>
              <a:t>lớp</a:t>
            </a:r>
            <a:r>
              <a:rPr lang="en-US" dirty="0"/>
              <a:t> </a:t>
            </a:r>
            <a:r>
              <a:rPr lang="en-US" dirty="0" err="1"/>
              <a:t>được</a:t>
            </a:r>
            <a:r>
              <a:rPr lang="en-US" dirty="0"/>
              <a:t> </a:t>
            </a:r>
            <a:r>
              <a:rPr lang="en-US" dirty="0" err="1"/>
              <a:t>thêm</a:t>
            </a:r>
            <a:r>
              <a:rPr lang="en-US" dirty="0"/>
              <a:t> </a:t>
            </a:r>
            <a:r>
              <a:rPr lang="en-US" dirty="0" err="1"/>
              <a:t>vào</a:t>
            </a:r>
            <a:r>
              <a:rPr lang="en-US" dirty="0"/>
              <a:t> </a:t>
            </a:r>
            <a:r>
              <a:rPr lang="en-US" dirty="0" err="1"/>
              <a:t>là</a:t>
            </a:r>
            <a:r>
              <a:rPr lang="en-US" dirty="0"/>
              <a:t> </a:t>
            </a:r>
            <a:r>
              <a:rPr lang="en-US" dirty="0" err="1"/>
              <a:t>ánh</a:t>
            </a:r>
            <a:r>
              <a:rPr lang="en-US" dirty="0"/>
              <a:t> </a:t>
            </a:r>
            <a:r>
              <a:rPr lang="en-US" dirty="0" err="1"/>
              <a:t>xạ</a:t>
            </a:r>
            <a:r>
              <a:rPr lang="en-US" dirty="0"/>
              <a:t> </a:t>
            </a:r>
            <a:r>
              <a:rPr lang="en-US" dirty="0" err="1"/>
              <a:t>định</a:t>
            </a:r>
            <a:r>
              <a:rPr lang="en-US" dirty="0"/>
              <a:t> </a:t>
            </a:r>
            <a:r>
              <a:rPr lang="en-US" dirty="0" err="1"/>
              <a:t>danh</a:t>
            </a:r>
            <a:r>
              <a:rPr lang="en-US" dirty="0"/>
              <a:t> (identity mapping) </a:t>
            </a:r>
            <a:r>
              <a:rPr lang="en-US" dirty="0" err="1"/>
              <a:t>và</a:t>
            </a:r>
            <a:r>
              <a:rPr lang="en-US" dirty="0"/>
              <a:t> </a:t>
            </a:r>
            <a:r>
              <a:rPr lang="en-US" dirty="0" err="1"/>
              <a:t>các</a:t>
            </a:r>
            <a:r>
              <a:rPr lang="en-US" dirty="0"/>
              <a:t> </a:t>
            </a:r>
            <a:r>
              <a:rPr lang="en-US" dirty="0" err="1"/>
              <a:t>lớp</a:t>
            </a:r>
            <a:r>
              <a:rPr lang="en-US" dirty="0"/>
              <a:t> </a:t>
            </a:r>
            <a:r>
              <a:rPr lang="en-US" dirty="0" err="1"/>
              <a:t>khác</a:t>
            </a:r>
            <a:r>
              <a:rPr lang="en-US" dirty="0"/>
              <a:t> </a:t>
            </a:r>
            <a:r>
              <a:rPr lang="en-US" dirty="0" err="1"/>
              <a:t>được</a:t>
            </a:r>
            <a:r>
              <a:rPr lang="en-US" dirty="0"/>
              <a:t> </a:t>
            </a:r>
            <a:r>
              <a:rPr lang="en-US" dirty="0" err="1"/>
              <a:t>sao</a:t>
            </a:r>
            <a:r>
              <a:rPr lang="en-US" dirty="0"/>
              <a:t> </a:t>
            </a:r>
            <a:r>
              <a:rPr lang="en-US" dirty="0" err="1"/>
              <a:t>chép</a:t>
            </a:r>
            <a:r>
              <a:rPr lang="en-US" dirty="0"/>
              <a:t> </a:t>
            </a:r>
            <a:r>
              <a:rPr lang="en-US" dirty="0" err="1"/>
              <a:t>từ</a:t>
            </a:r>
            <a:r>
              <a:rPr lang="en-US" dirty="0"/>
              <a:t> </a:t>
            </a:r>
            <a:r>
              <a:rPr lang="en-US" dirty="0" err="1"/>
              <a:t>mô</a:t>
            </a:r>
            <a:r>
              <a:rPr lang="en-US" dirty="0"/>
              <a:t> </a:t>
            </a:r>
            <a:r>
              <a:rPr lang="en-US" dirty="0" err="1"/>
              <a:t>hình</a:t>
            </a:r>
            <a:r>
              <a:rPr lang="en-US" dirty="0"/>
              <a:t> </a:t>
            </a:r>
            <a:r>
              <a:rPr lang="en-US" dirty="0" err="1"/>
              <a:t>ít</a:t>
            </a:r>
            <a:r>
              <a:rPr lang="en-US" dirty="0"/>
              <a:t> </a:t>
            </a:r>
            <a:r>
              <a:rPr lang="en-US" dirty="0" err="1"/>
              <a:t>lớp</a:t>
            </a:r>
            <a:r>
              <a:rPr lang="en-US" dirty="0"/>
              <a:t> </a:t>
            </a:r>
            <a:r>
              <a:rPr lang="en-US" dirty="0" err="1"/>
              <a:t>hơn</a:t>
            </a:r>
            <a:r>
              <a:rPr lang="en-US" dirty="0"/>
              <a:t>. </a:t>
            </a:r>
            <a:r>
              <a:rPr lang="en-US" dirty="0" err="1"/>
              <a:t>Tuy</a:t>
            </a:r>
            <a:r>
              <a:rPr lang="en-US" dirty="0"/>
              <a:t> </a:t>
            </a:r>
            <a:r>
              <a:rPr lang="en-US" dirty="0" err="1"/>
              <a:t>nhiên</a:t>
            </a:r>
            <a:r>
              <a:rPr lang="en-US" dirty="0"/>
              <a:t> </a:t>
            </a:r>
            <a:r>
              <a:rPr lang="en-US" dirty="0" err="1"/>
              <a:t>hiệu</a:t>
            </a:r>
            <a:r>
              <a:rPr lang="en-US" dirty="0"/>
              <a:t> </a:t>
            </a:r>
            <a:r>
              <a:rPr lang="en-US" dirty="0" err="1"/>
              <a:t>quả</a:t>
            </a:r>
            <a:r>
              <a:rPr lang="en-US" dirty="0"/>
              <a:t> </a:t>
            </a:r>
            <a:r>
              <a:rPr lang="en-US" dirty="0" err="1"/>
              <a:t>chưa</a:t>
            </a:r>
            <a:r>
              <a:rPr lang="en-US" dirty="0"/>
              <a:t> </a:t>
            </a:r>
            <a:r>
              <a:rPr lang="en-US" dirty="0" err="1"/>
              <a:t>cao</a:t>
            </a:r>
            <a:r>
              <a:rPr lang="en-US" dirty="0"/>
              <a:t>.</a:t>
            </a:r>
          </a:p>
          <a:p>
            <a:pPr algn="just"/>
            <a:endParaRPr lang="en-US" dirty="0"/>
          </a:p>
          <a:p>
            <a:pPr algn="just"/>
            <a:r>
              <a:rPr lang="en-US" dirty="0" err="1"/>
              <a:t>Đề</a:t>
            </a:r>
            <a:r>
              <a:rPr lang="en-US" dirty="0"/>
              <a:t> </a:t>
            </a:r>
            <a:r>
              <a:rPr lang="en-US" dirty="0" err="1"/>
              <a:t>xuất</a:t>
            </a:r>
            <a:r>
              <a:rPr lang="en-US" dirty="0"/>
              <a:t> </a:t>
            </a:r>
            <a:r>
              <a:rPr lang="en-US" dirty="0" err="1"/>
              <a:t>phương</a:t>
            </a:r>
            <a:r>
              <a:rPr lang="en-US" dirty="0"/>
              <a:t> </a:t>
            </a:r>
            <a:r>
              <a:rPr lang="en-US" dirty="0" err="1"/>
              <a:t>pháp</a:t>
            </a:r>
            <a:r>
              <a:rPr lang="en-US" dirty="0"/>
              <a:t> </a:t>
            </a:r>
            <a:r>
              <a:rPr lang="en-US" dirty="0" err="1"/>
              <a:t>học</a:t>
            </a:r>
            <a:r>
              <a:rPr lang="en-US" dirty="0"/>
              <a:t> </a:t>
            </a:r>
            <a:r>
              <a:rPr lang="en-US" dirty="0" err="1"/>
              <a:t>dư</a:t>
            </a:r>
            <a:r>
              <a:rPr lang="en-US" dirty="0"/>
              <a:t> (residual learning).</a:t>
            </a:r>
          </a:p>
          <a:p>
            <a:pPr algn="just"/>
            <a:endParaRPr lang="en-US" dirty="0"/>
          </a:p>
          <a:p>
            <a:pPr algn="just"/>
            <a:r>
              <a:rPr lang="en-US" dirty="0" err="1"/>
              <a:t>Thay</a:t>
            </a:r>
            <a:r>
              <a:rPr lang="en-US" dirty="0"/>
              <a:t> </a:t>
            </a:r>
            <a:r>
              <a:rPr lang="en-US" dirty="0" err="1"/>
              <a:t>vì</a:t>
            </a:r>
            <a:r>
              <a:rPr lang="en-US" dirty="0"/>
              <a:t> </a:t>
            </a:r>
            <a:r>
              <a:rPr lang="en-US" dirty="0" err="1"/>
              <a:t>để</a:t>
            </a:r>
            <a:r>
              <a:rPr lang="en-US" dirty="0"/>
              <a:t> </a:t>
            </a:r>
            <a:r>
              <a:rPr lang="en-US" dirty="0" err="1"/>
              <a:t>các</a:t>
            </a:r>
            <a:r>
              <a:rPr lang="en-US" dirty="0"/>
              <a:t> </a:t>
            </a:r>
            <a:r>
              <a:rPr lang="en-US" dirty="0" err="1"/>
              <a:t>lớp</a:t>
            </a:r>
            <a:r>
              <a:rPr lang="en-US" dirty="0"/>
              <a:t> </a:t>
            </a:r>
            <a:r>
              <a:rPr lang="en-US" dirty="0" err="1"/>
              <a:t>xếp</a:t>
            </a:r>
            <a:r>
              <a:rPr lang="en-US" dirty="0"/>
              <a:t> </a:t>
            </a:r>
            <a:r>
              <a:rPr lang="en-US" dirty="0" err="1"/>
              <a:t>chồng</a:t>
            </a:r>
            <a:r>
              <a:rPr lang="en-US" dirty="0"/>
              <a:t> fit </a:t>
            </a:r>
            <a:r>
              <a:rPr lang="en-US" dirty="0" err="1"/>
              <a:t>với</a:t>
            </a:r>
            <a:r>
              <a:rPr lang="en-US" dirty="0"/>
              <a:t> </a:t>
            </a:r>
            <a:r>
              <a:rPr lang="en-US" dirty="0" err="1"/>
              <a:t>ánh</a:t>
            </a:r>
            <a:r>
              <a:rPr lang="en-US" dirty="0"/>
              <a:t> </a:t>
            </a:r>
            <a:r>
              <a:rPr lang="en-US" dirty="0" err="1"/>
              <a:t>xạ</a:t>
            </a:r>
            <a:r>
              <a:rPr lang="en-US" dirty="0"/>
              <a:t> </a:t>
            </a:r>
            <a:r>
              <a:rPr lang="en-US" dirty="0" err="1"/>
              <a:t>cơ</a:t>
            </a:r>
            <a:r>
              <a:rPr lang="en-US" dirty="0"/>
              <a:t> </a:t>
            </a:r>
            <a:r>
              <a:rPr lang="en-US" dirty="0" err="1"/>
              <a:t>bản</a:t>
            </a:r>
            <a:r>
              <a:rPr lang="en-US" dirty="0"/>
              <a:t>, fit </a:t>
            </a:r>
            <a:r>
              <a:rPr lang="en-US" dirty="0" err="1"/>
              <a:t>các</a:t>
            </a:r>
            <a:r>
              <a:rPr lang="en-US" dirty="0"/>
              <a:t> </a:t>
            </a:r>
            <a:r>
              <a:rPr lang="en-US" dirty="0" err="1"/>
              <a:t>lớp</a:t>
            </a:r>
            <a:r>
              <a:rPr lang="en-US" dirty="0"/>
              <a:t> </a:t>
            </a:r>
            <a:r>
              <a:rPr lang="en-US" dirty="0" err="1"/>
              <a:t>với</a:t>
            </a:r>
            <a:r>
              <a:rPr lang="en-US" dirty="0"/>
              <a:t> </a:t>
            </a:r>
            <a:r>
              <a:rPr lang="en-US" dirty="0" err="1"/>
              <a:t>ánh</a:t>
            </a:r>
            <a:r>
              <a:rPr lang="en-US" dirty="0"/>
              <a:t> </a:t>
            </a:r>
            <a:r>
              <a:rPr lang="en-US" dirty="0" err="1"/>
              <a:t>xạ</a:t>
            </a:r>
            <a:r>
              <a:rPr lang="en-US" dirty="0"/>
              <a:t> </a:t>
            </a:r>
            <a:r>
              <a:rPr lang="en-US" dirty="0" err="1"/>
              <a:t>dư</a:t>
            </a:r>
            <a:r>
              <a:rPr lang="en-US" dirty="0"/>
              <a:t> (residual mapping).</a:t>
            </a:r>
          </a:p>
        </p:txBody>
      </p:sp>
      <p:sp>
        <p:nvSpPr>
          <p:cNvPr id="4" name="Slide Number Placeholder 3"/>
          <p:cNvSpPr>
            <a:spLocks noGrp="1"/>
          </p:cNvSpPr>
          <p:nvPr>
            <p:ph type="sldNum" sz="quarter" idx="12"/>
          </p:nvPr>
        </p:nvSpPr>
        <p:spPr/>
        <p:txBody>
          <a:bodyPr/>
          <a:lstStyle/>
          <a:p>
            <a:fld id="{20B7F220-0825-4B9B-9156-FF79F33775FE}" type="slidenum">
              <a:rPr lang="vi-VN" smtClean="0"/>
              <a:t>19</a:t>
            </a:fld>
            <a:endParaRPr lang="vi-VN"/>
          </a:p>
        </p:txBody>
      </p:sp>
    </p:spTree>
    <p:extLst>
      <p:ext uri="{BB962C8B-B14F-4D97-AF65-F5344CB8AC3E}">
        <p14:creationId xmlns:p14="http://schemas.microsoft.com/office/powerpoint/2010/main" val="4097738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t>MỤC LỤC</a:t>
            </a:r>
            <a:endParaRPr lang="en-US"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755971974"/>
              </p:ext>
            </p:extLst>
          </p:nvPr>
        </p:nvGraphicFramePr>
        <p:xfrm>
          <a:off x="457200" y="1600200"/>
          <a:ext cx="8229600" cy="5121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20B7F220-0825-4B9B-9156-FF79F33775FE}" type="slidenum">
              <a:rPr lang="vi-VN" smtClean="0"/>
              <a:t>2</a:t>
            </a:fld>
            <a:endParaRPr lang="vi-VN"/>
          </a:p>
        </p:txBody>
      </p:sp>
    </p:spTree>
    <p:extLst>
      <p:ext uri="{BB962C8B-B14F-4D97-AF65-F5344CB8AC3E}">
        <p14:creationId xmlns:p14="http://schemas.microsoft.com/office/powerpoint/2010/main" val="1521147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RESIDUAL LEARNING</a:t>
            </a:r>
          </a:p>
        </p:txBody>
      </p:sp>
      <p:sp>
        <p:nvSpPr>
          <p:cNvPr id="4" name="Slide Number Placeholder 3"/>
          <p:cNvSpPr>
            <a:spLocks noGrp="1"/>
          </p:cNvSpPr>
          <p:nvPr>
            <p:ph type="sldNum" sz="quarter" idx="12"/>
          </p:nvPr>
        </p:nvSpPr>
        <p:spPr/>
        <p:txBody>
          <a:bodyPr/>
          <a:lstStyle/>
          <a:p>
            <a:fld id="{20B7F220-0825-4B9B-9156-FF79F33775FE}" type="slidenum">
              <a:rPr lang="vi-VN" smtClean="0"/>
              <a:t>20</a:t>
            </a:fld>
            <a:endParaRPr lang="vi-VN"/>
          </a:p>
        </p:txBody>
      </p:sp>
      <p:sp>
        <p:nvSpPr>
          <p:cNvPr id="3" name="Content Placeholder 2"/>
          <p:cNvSpPr>
            <a:spLocks noGrp="1"/>
          </p:cNvSpPr>
          <p:nvPr>
            <p:ph idx="1"/>
          </p:nvPr>
        </p:nvSpPr>
        <p:spPr/>
        <p:txBody>
          <a:bodyPr/>
          <a:lstStyle/>
          <a:p>
            <a:pPr algn="just"/>
            <a:r>
              <a:rPr lang="en-US" b="1" dirty="0"/>
              <a:t>Residual Learning</a:t>
            </a:r>
            <a:r>
              <a:rPr lang="en-US" dirty="0"/>
              <a:t>: </a:t>
            </a:r>
            <a:r>
              <a:rPr lang="vi-VN" dirty="0"/>
              <a:t>Xem xét </a:t>
            </a:r>
            <a:endParaRPr lang="en-US" dirty="0"/>
          </a:p>
          <a:p>
            <a:pPr lvl="1" algn="just"/>
            <a:r>
              <a:rPr lang="vi-VN" dirty="0"/>
              <a:t>H(x) như một ánh xạ cơ bản fit với một vài lớp xếp chồng </a:t>
            </a:r>
            <a:endParaRPr lang="en-US" dirty="0"/>
          </a:p>
          <a:p>
            <a:pPr lvl="1" algn="just"/>
            <a:r>
              <a:rPr lang="vi-VN" dirty="0"/>
              <a:t>x biểu thị đầu vào cho lớp đầu tiên của các lớp</a:t>
            </a:r>
            <a:endParaRPr lang="en-US" dirty="0"/>
          </a:p>
          <a:p>
            <a:pPr lvl="1" algn="just"/>
            <a:endParaRPr lang="en-US" dirty="0"/>
          </a:p>
          <a:p>
            <a:pPr algn="just"/>
            <a:r>
              <a:rPr lang="vi-VN" dirty="0"/>
              <a:t>Nếu có một giả thuyết rằng nhiều lớp phi tuyến có thể xấp xỉ gần đúng các hàm phức tạp,</a:t>
            </a:r>
            <a:r>
              <a:rPr lang="en-US" dirty="0"/>
              <a:t> </a:t>
            </a:r>
            <a:r>
              <a:rPr lang="vi-VN" dirty="0"/>
              <a:t>tương đương với việc có thể xấp xỉ gần đúng các hàm dư (residual) H(x) - x (giả sử đầu vào và đầu ra có cùng kích thước)</a:t>
            </a:r>
            <a:endParaRPr lang="en-US" dirty="0"/>
          </a:p>
          <a:p>
            <a:pPr algn="just"/>
            <a:endParaRPr lang="en-US" dirty="0"/>
          </a:p>
          <a:p>
            <a:pPr algn="just"/>
            <a:r>
              <a:rPr lang="vi-VN" dirty="0"/>
              <a:t>Thay vì xấp xỉ H(x), xấp xỉ một hàm dư F(x) = H(x) – x</a:t>
            </a:r>
            <a:endParaRPr lang="en-US" dirty="0"/>
          </a:p>
          <a:p>
            <a:pPr algn="just">
              <a:buFont typeface="Symbol" panose="05050102010706020507" pitchFamily="18" charset="2"/>
              <a:buChar char="Þ"/>
            </a:pPr>
            <a:r>
              <a:rPr lang="en-US" dirty="0"/>
              <a:t> </a:t>
            </a:r>
            <a:r>
              <a:rPr lang="en-US" dirty="0" err="1"/>
              <a:t>Hàm</a:t>
            </a:r>
            <a:r>
              <a:rPr lang="en-US" dirty="0"/>
              <a:t> ban </a:t>
            </a:r>
            <a:r>
              <a:rPr lang="en-US" dirty="0" err="1"/>
              <a:t>đầu</a:t>
            </a:r>
            <a:r>
              <a:rPr lang="en-US" dirty="0"/>
              <a:t> H(x) </a:t>
            </a:r>
            <a:r>
              <a:rPr lang="en-US" dirty="0" err="1"/>
              <a:t>trở</a:t>
            </a:r>
            <a:r>
              <a:rPr lang="en-US" dirty="0"/>
              <a:t> </a:t>
            </a:r>
            <a:r>
              <a:rPr lang="en-US" dirty="0" err="1"/>
              <a:t>thành</a:t>
            </a:r>
            <a:r>
              <a:rPr lang="en-US" dirty="0"/>
              <a:t> F(x) + x</a:t>
            </a:r>
          </a:p>
          <a:p>
            <a:pPr algn="just">
              <a:buFont typeface="Symbol" panose="05050102010706020507" pitchFamily="18" charset="2"/>
              <a:buChar char="Þ"/>
            </a:pPr>
            <a:endParaRPr lang="en-US" dirty="0"/>
          </a:p>
          <a:p>
            <a:pPr algn="just"/>
            <a:endParaRPr lang="en-US" dirty="0"/>
          </a:p>
        </p:txBody>
      </p:sp>
    </p:spTree>
    <p:extLst>
      <p:ext uri="{BB962C8B-B14F-4D97-AF65-F5344CB8AC3E}">
        <p14:creationId xmlns:p14="http://schemas.microsoft.com/office/powerpoint/2010/main" val="1939775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RESIDUAL LEARNING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b="1" dirty="0"/>
                  <a:t>Identity Mapping by Shortcuts</a:t>
                </a:r>
                <a:r>
                  <a:rPr lang="en-US" dirty="0"/>
                  <a:t>: </a:t>
                </a:r>
                <a:r>
                  <a:rPr lang="en-US" dirty="0" err="1"/>
                  <a:t>Một</a:t>
                </a:r>
                <a:r>
                  <a:rPr lang="en-US" dirty="0"/>
                  <a:t> building block </a:t>
                </a:r>
                <a:r>
                  <a:rPr lang="en-US" dirty="0" err="1"/>
                  <a:t>được</a:t>
                </a:r>
                <a:r>
                  <a:rPr lang="en-US" dirty="0"/>
                  <a:t> </a:t>
                </a:r>
                <a:r>
                  <a:rPr lang="en-US" dirty="0" err="1"/>
                  <a:t>xác</a:t>
                </a:r>
                <a:r>
                  <a:rPr lang="en-US" dirty="0"/>
                  <a:t> </a:t>
                </a:r>
                <a:r>
                  <a:rPr lang="en-US" dirty="0" err="1"/>
                  <a:t>định</a:t>
                </a:r>
                <a:r>
                  <a:rPr lang="en-US" dirty="0"/>
                  <a:t> </a:t>
                </a:r>
                <a:r>
                  <a:rPr lang="en-US" dirty="0" err="1"/>
                  <a:t>là</a:t>
                </a:r>
                <a:r>
                  <a:rPr lang="en-US" dirty="0"/>
                  <a:t>:</a:t>
                </a:r>
              </a:p>
              <a:p>
                <a:pPr marL="342891" lvl="1" indent="0" algn="ctr">
                  <a:buNone/>
                </a:pPr>
                <a:r>
                  <a:rPr lang="en-US" dirty="0"/>
                  <a:t>	y = F (x,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oMath>
                </a14:m>
                <a:r>
                  <a:rPr lang="en-US" dirty="0"/>
                  <a:t>}) + x. (1)</a:t>
                </a:r>
              </a:p>
              <a:p>
                <a:pPr lvl="1"/>
                <a:endParaRPr lang="en-US" dirty="0"/>
              </a:p>
              <a:p>
                <a:r>
                  <a:rPr lang="en-US" dirty="0"/>
                  <a:t>x </a:t>
                </a:r>
                <a:r>
                  <a:rPr lang="en-US" dirty="0" err="1"/>
                  <a:t>và</a:t>
                </a:r>
                <a:r>
                  <a:rPr lang="en-US" dirty="0"/>
                  <a:t> y </a:t>
                </a:r>
                <a:r>
                  <a:rPr lang="en-US" dirty="0" err="1"/>
                  <a:t>là</a:t>
                </a:r>
                <a:r>
                  <a:rPr lang="en-US" dirty="0"/>
                  <a:t> </a:t>
                </a:r>
                <a:r>
                  <a:rPr lang="en-US" dirty="0" err="1"/>
                  <a:t>các</a:t>
                </a:r>
                <a:r>
                  <a:rPr lang="en-US" dirty="0"/>
                  <a:t> vector </a:t>
                </a:r>
                <a:r>
                  <a:rPr lang="en-US" dirty="0" err="1"/>
                  <a:t>đầu</a:t>
                </a:r>
                <a:r>
                  <a:rPr lang="en-US" dirty="0"/>
                  <a:t> </a:t>
                </a:r>
                <a:r>
                  <a:rPr lang="en-US" dirty="0" err="1"/>
                  <a:t>vào</a:t>
                </a:r>
                <a:r>
                  <a:rPr lang="en-US" dirty="0"/>
                  <a:t> </a:t>
                </a:r>
                <a:r>
                  <a:rPr lang="en-US" dirty="0" err="1"/>
                  <a:t>và</a:t>
                </a:r>
                <a:r>
                  <a:rPr lang="en-US" dirty="0"/>
                  <a:t> </a:t>
                </a:r>
                <a:r>
                  <a:rPr lang="en-US" dirty="0" err="1"/>
                  <a:t>đầu</a:t>
                </a:r>
                <a:r>
                  <a:rPr lang="en-US" dirty="0"/>
                  <a:t> ra </a:t>
                </a:r>
                <a:r>
                  <a:rPr lang="en-US" dirty="0" err="1"/>
                  <a:t>của</a:t>
                </a:r>
                <a:r>
                  <a:rPr lang="en-US" dirty="0"/>
                  <a:t> </a:t>
                </a:r>
                <a:r>
                  <a:rPr lang="en-US" dirty="0" err="1"/>
                  <a:t>các</a:t>
                </a:r>
                <a:r>
                  <a:rPr lang="en-US" dirty="0"/>
                  <a:t> </a:t>
                </a:r>
                <a:r>
                  <a:rPr lang="en-US" dirty="0" err="1"/>
                  <a:t>lớp</a:t>
                </a:r>
                <a:r>
                  <a:rPr lang="en-US" dirty="0"/>
                  <a:t> </a:t>
                </a:r>
                <a:r>
                  <a:rPr lang="en-US" dirty="0" err="1"/>
                  <a:t>được</a:t>
                </a:r>
                <a:r>
                  <a:rPr lang="en-US" dirty="0"/>
                  <a:t> </a:t>
                </a:r>
                <a:r>
                  <a:rPr lang="en-US" dirty="0" err="1"/>
                  <a:t>xem</a:t>
                </a:r>
                <a:r>
                  <a:rPr lang="en-US" dirty="0"/>
                  <a:t> </a:t>
                </a:r>
                <a:r>
                  <a:rPr lang="en-US" dirty="0" err="1"/>
                  <a:t>xét</a:t>
                </a:r>
                <a:r>
                  <a:rPr lang="en-US" dirty="0"/>
                  <a:t>.</a:t>
                </a:r>
              </a:p>
              <a:p>
                <a:endParaRPr lang="en-US" dirty="0"/>
              </a:p>
              <a:p>
                <a:r>
                  <a:rPr lang="en-US" dirty="0" err="1"/>
                  <a:t>Hàm</a:t>
                </a:r>
                <a:r>
                  <a:rPr lang="en-US" dirty="0"/>
                  <a:t> F (x,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oMath>
                </a14:m>
                <a:r>
                  <a:rPr lang="en-US" dirty="0"/>
                  <a:t>}) </a:t>
                </a:r>
                <a:r>
                  <a:rPr lang="en-US" dirty="0" err="1"/>
                  <a:t>biểu</a:t>
                </a:r>
                <a:r>
                  <a:rPr lang="en-US" dirty="0"/>
                  <a:t> </a:t>
                </a:r>
                <a:r>
                  <a:rPr lang="en-US" dirty="0" err="1"/>
                  <a:t>thị</a:t>
                </a:r>
                <a:r>
                  <a:rPr lang="en-US" dirty="0"/>
                  <a:t> </a:t>
                </a:r>
                <a:r>
                  <a:rPr lang="en-US" dirty="0" err="1"/>
                  <a:t>ánh</a:t>
                </a:r>
                <a:r>
                  <a:rPr lang="en-US" dirty="0"/>
                  <a:t> </a:t>
                </a:r>
                <a:r>
                  <a:rPr lang="en-US" dirty="0" err="1"/>
                  <a:t>xạ</a:t>
                </a:r>
                <a:r>
                  <a:rPr lang="en-US" dirty="0"/>
                  <a:t> </a:t>
                </a:r>
                <a:r>
                  <a:rPr lang="en-US" dirty="0" err="1"/>
                  <a:t>dư</a:t>
                </a:r>
                <a:r>
                  <a:rPr lang="en-US" dirty="0"/>
                  <a:t> (residual mapping) </a:t>
                </a:r>
                <a:r>
                  <a:rPr lang="en-US" dirty="0" err="1"/>
                  <a:t>sẽ</a:t>
                </a:r>
                <a:r>
                  <a:rPr lang="en-US" dirty="0"/>
                  <a:t> </a:t>
                </a:r>
                <a:r>
                  <a:rPr lang="en-US" dirty="0" err="1"/>
                  <a:t>được</a:t>
                </a:r>
                <a:r>
                  <a:rPr lang="en-US" dirty="0"/>
                  <a:t> </a:t>
                </a:r>
                <a:r>
                  <a:rPr lang="en-US" dirty="0" err="1"/>
                  <a:t>học</a:t>
                </a:r>
                <a:r>
                  <a:rPr lang="en-US"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72" t="-84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0B7F220-0825-4B9B-9156-FF79F33775FE}" type="slidenum">
              <a:rPr lang="vi-VN" smtClean="0"/>
              <a:t>21</a:t>
            </a:fld>
            <a:endParaRPr lang="vi-VN"/>
          </a:p>
        </p:txBody>
      </p:sp>
    </p:spTree>
    <p:extLst>
      <p:ext uri="{BB962C8B-B14F-4D97-AF65-F5344CB8AC3E}">
        <p14:creationId xmlns:p14="http://schemas.microsoft.com/office/powerpoint/2010/main" val="224813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RESIDUAL LEARNING</a:t>
            </a:r>
          </a:p>
        </p:txBody>
      </p:sp>
      <p:pic>
        <p:nvPicPr>
          <p:cNvPr id="5" name="Content Placeholder 4"/>
          <p:cNvPicPr>
            <a:picLocks noGrp="1" noChangeAspect="1"/>
          </p:cNvPicPr>
          <p:nvPr>
            <p:ph idx="1"/>
          </p:nvPr>
        </p:nvPicPr>
        <p:blipFill>
          <a:blip r:embed="rId3"/>
          <a:stretch>
            <a:fillRect/>
          </a:stretch>
        </p:blipFill>
        <p:spPr>
          <a:xfrm>
            <a:off x="1611085" y="2074705"/>
            <a:ext cx="6450524" cy="3498782"/>
          </a:xfrm>
          <a:prstGeom prst="rect">
            <a:avLst/>
          </a:prstGeom>
        </p:spPr>
      </p:pic>
      <p:sp>
        <p:nvSpPr>
          <p:cNvPr id="4" name="Slide Number Placeholder 3"/>
          <p:cNvSpPr>
            <a:spLocks noGrp="1"/>
          </p:cNvSpPr>
          <p:nvPr>
            <p:ph type="sldNum" sz="quarter" idx="12"/>
          </p:nvPr>
        </p:nvSpPr>
        <p:spPr/>
        <p:txBody>
          <a:bodyPr/>
          <a:lstStyle/>
          <a:p>
            <a:fld id="{20B7F220-0825-4B9B-9156-FF79F33775FE}" type="slidenum">
              <a:rPr lang="vi-VN" smtClean="0"/>
              <a:t>22</a:t>
            </a:fld>
            <a:endParaRPr lang="vi-VN"/>
          </a:p>
        </p:txBody>
      </p:sp>
      <p:sp>
        <p:nvSpPr>
          <p:cNvPr id="6" name="TextBox 5">
            <a:extLst>
              <a:ext uri="{FF2B5EF4-FFF2-40B4-BE49-F238E27FC236}">
                <a16:creationId xmlns:a16="http://schemas.microsoft.com/office/drawing/2014/main" id="{3B81C363-5846-C84C-B632-143FAE112195}"/>
              </a:ext>
            </a:extLst>
          </p:cNvPr>
          <p:cNvSpPr txBox="1"/>
          <p:nvPr/>
        </p:nvSpPr>
        <p:spPr>
          <a:xfrm>
            <a:off x="1961908" y="5971159"/>
            <a:ext cx="5197033"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7: </a:t>
            </a:r>
            <a:r>
              <a:rPr lang="en-US" dirty="0" err="1">
                <a:latin typeface="Times New Roman" panose="02020603050405020304" pitchFamily="18" charset="0"/>
                <a:cs typeface="Times New Roman" panose="02020603050405020304" pitchFamily="18" charset="0"/>
              </a:rPr>
              <a:t>Ví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building block</a:t>
            </a:r>
          </a:p>
        </p:txBody>
      </p:sp>
    </p:spTree>
    <p:extLst>
      <p:ext uri="{BB962C8B-B14F-4D97-AF65-F5344CB8AC3E}">
        <p14:creationId xmlns:p14="http://schemas.microsoft.com/office/powerpoint/2010/main" val="3927693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RESIDUAL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gn="just"/>
                <a:r>
                  <a:rPr lang="en-US" dirty="0"/>
                  <a:t>Các </a:t>
                </a:r>
                <a:r>
                  <a:rPr lang="en-US" dirty="0" err="1"/>
                  <a:t>kết</a:t>
                </a:r>
                <a:r>
                  <a:rPr lang="en-US" dirty="0"/>
                  <a:t> </a:t>
                </a:r>
                <a:r>
                  <a:rPr lang="en-US" dirty="0" err="1"/>
                  <a:t>nối</a:t>
                </a:r>
                <a:r>
                  <a:rPr lang="en-US" dirty="0"/>
                  <a:t> </a:t>
                </a:r>
                <a:r>
                  <a:rPr lang="en-US" dirty="0" err="1"/>
                  <a:t>tắt</a:t>
                </a:r>
                <a:r>
                  <a:rPr lang="en-US" dirty="0"/>
                  <a:t> (shortcut connection) </a:t>
                </a:r>
                <a:r>
                  <a:rPr lang="en-US" dirty="0" err="1"/>
                  <a:t>trong</a:t>
                </a:r>
                <a:r>
                  <a:rPr lang="en-US" dirty="0"/>
                  <a:t> </a:t>
                </a:r>
                <a:r>
                  <a:rPr lang="en-US" dirty="0" err="1"/>
                  <a:t>biểu</a:t>
                </a:r>
                <a:r>
                  <a:rPr lang="en-US" dirty="0"/>
                  <a:t> </a:t>
                </a:r>
                <a:r>
                  <a:rPr lang="en-US" dirty="0" err="1"/>
                  <a:t>thức</a:t>
                </a:r>
                <a:r>
                  <a:rPr lang="en-US" dirty="0"/>
                  <a:t> (1) </a:t>
                </a:r>
                <a:r>
                  <a:rPr lang="en-US" dirty="0" err="1"/>
                  <a:t>không</a:t>
                </a:r>
                <a:r>
                  <a:rPr lang="en-US" dirty="0"/>
                  <a:t> </a:t>
                </a:r>
                <a:r>
                  <a:rPr lang="en-US" dirty="0" err="1"/>
                  <a:t>đưa</a:t>
                </a:r>
                <a:r>
                  <a:rPr lang="en-US" dirty="0"/>
                  <a:t> </a:t>
                </a:r>
                <a:r>
                  <a:rPr lang="en-US" dirty="0" err="1"/>
                  <a:t>ra</a:t>
                </a:r>
                <a:r>
                  <a:rPr lang="en-US" dirty="0"/>
                  <a:t> </a:t>
                </a:r>
                <a:r>
                  <a:rPr lang="en-US" dirty="0" err="1"/>
                  <a:t>tham</a:t>
                </a:r>
                <a:r>
                  <a:rPr lang="en-US" dirty="0"/>
                  <a:t> </a:t>
                </a:r>
                <a:r>
                  <a:rPr lang="en-US" dirty="0" err="1"/>
                  <a:t>số</a:t>
                </a:r>
                <a:r>
                  <a:rPr lang="en-US" dirty="0"/>
                  <a:t> </a:t>
                </a:r>
                <a:r>
                  <a:rPr lang="en-US" dirty="0" err="1"/>
                  <a:t>phụ</a:t>
                </a:r>
                <a:r>
                  <a:rPr lang="en-US" dirty="0"/>
                  <a:t> </a:t>
                </a:r>
                <a:r>
                  <a:rPr lang="en-US" dirty="0" err="1"/>
                  <a:t>cũng</a:t>
                </a:r>
                <a:r>
                  <a:rPr lang="en-US" dirty="0"/>
                  <a:t> </a:t>
                </a:r>
                <a:r>
                  <a:rPr lang="en-US" dirty="0" err="1"/>
                  <a:t>như</a:t>
                </a:r>
                <a:r>
                  <a:rPr lang="en-US" dirty="0"/>
                  <a:t> </a:t>
                </a:r>
                <a:r>
                  <a:rPr lang="en-US" dirty="0" err="1"/>
                  <a:t>độ</a:t>
                </a:r>
                <a:r>
                  <a:rPr lang="en-US" dirty="0"/>
                  <a:t> </a:t>
                </a:r>
                <a:r>
                  <a:rPr lang="en-US" dirty="0" err="1"/>
                  <a:t>phức</a:t>
                </a:r>
                <a:r>
                  <a:rPr lang="en-US" dirty="0"/>
                  <a:t> </a:t>
                </a:r>
                <a:r>
                  <a:rPr lang="en-US" dirty="0" err="1"/>
                  <a:t>tạp</a:t>
                </a:r>
                <a:r>
                  <a:rPr lang="en-US" dirty="0"/>
                  <a:t> </a:t>
                </a:r>
                <a:r>
                  <a:rPr lang="en-US" dirty="0" err="1"/>
                  <a:t>tính</a:t>
                </a:r>
                <a:r>
                  <a:rPr lang="en-US" dirty="0"/>
                  <a:t> </a:t>
                </a:r>
                <a:r>
                  <a:rPr lang="en-US" dirty="0" err="1"/>
                  <a:t>toán</a:t>
                </a:r>
                <a:r>
                  <a:rPr lang="en-US" dirty="0"/>
                  <a:t>. </a:t>
                </a:r>
              </a:p>
              <a:p>
                <a:pPr algn="just"/>
                <a:endParaRPr lang="en-US" dirty="0"/>
              </a:p>
              <a:p>
                <a:pPr algn="just"/>
                <a:r>
                  <a:rPr lang="en-US" dirty="0"/>
                  <a:t>Ta </a:t>
                </a:r>
                <a:r>
                  <a:rPr lang="en-US" dirty="0" err="1"/>
                  <a:t>hoàn</a:t>
                </a:r>
                <a:r>
                  <a:rPr lang="en-US" dirty="0"/>
                  <a:t> </a:t>
                </a:r>
                <a:r>
                  <a:rPr lang="en-US" dirty="0" err="1"/>
                  <a:t>toàn</a:t>
                </a:r>
                <a:r>
                  <a:rPr lang="en-US" dirty="0"/>
                  <a:t> </a:t>
                </a:r>
                <a:r>
                  <a:rPr lang="en-US" dirty="0" err="1"/>
                  <a:t>có</a:t>
                </a:r>
                <a:r>
                  <a:rPr lang="en-US" dirty="0"/>
                  <a:t> </a:t>
                </a:r>
                <a:r>
                  <a:rPr lang="en-US" dirty="0" err="1"/>
                  <a:t>thể</a:t>
                </a:r>
                <a:r>
                  <a:rPr lang="en-US" dirty="0"/>
                  <a:t> so </a:t>
                </a:r>
                <a:r>
                  <a:rPr lang="en-US" dirty="0" err="1"/>
                  <a:t>sánh</a:t>
                </a:r>
                <a:r>
                  <a:rPr lang="en-US" dirty="0"/>
                  <a:t> </a:t>
                </a:r>
                <a:r>
                  <a:rPr lang="en-US" dirty="0" err="1"/>
                  <a:t>các</a:t>
                </a:r>
                <a:r>
                  <a:rPr lang="en-US" dirty="0"/>
                  <a:t> </a:t>
                </a:r>
                <a:r>
                  <a:rPr lang="en-US" dirty="0" err="1"/>
                  <a:t>mạng</a:t>
                </a:r>
                <a:r>
                  <a:rPr lang="en-US" dirty="0"/>
                  <a:t> </a:t>
                </a:r>
                <a:r>
                  <a:rPr lang="en-US" dirty="0" err="1"/>
                  <a:t>thông</a:t>
                </a:r>
                <a:r>
                  <a:rPr lang="en-US" dirty="0"/>
                  <a:t> </a:t>
                </a:r>
                <a:r>
                  <a:rPr lang="en-US" dirty="0" err="1"/>
                  <a:t>thường</a:t>
                </a:r>
                <a:r>
                  <a:rPr lang="en-US" dirty="0"/>
                  <a:t>/</a:t>
                </a:r>
                <a:r>
                  <a:rPr lang="en-US" dirty="0" err="1"/>
                  <a:t>dư</a:t>
                </a:r>
                <a:r>
                  <a:rPr lang="en-US" dirty="0"/>
                  <a:t> </a:t>
                </a:r>
                <a:r>
                  <a:rPr lang="en-US" dirty="0" err="1"/>
                  <a:t>đồng</a:t>
                </a:r>
                <a:r>
                  <a:rPr lang="en-US" dirty="0"/>
                  <a:t> </a:t>
                </a:r>
                <a:r>
                  <a:rPr lang="en-US" dirty="0" err="1"/>
                  <a:t>thời</a:t>
                </a:r>
                <a:r>
                  <a:rPr lang="en-US" dirty="0"/>
                  <a:t> </a:t>
                </a:r>
                <a:r>
                  <a:rPr lang="en-US" dirty="0" err="1"/>
                  <a:t>có</a:t>
                </a:r>
                <a:r>
                  <a:rPr lang="en-US" dirty="0"/>
                  <a:t> </a:t>
                </a:r>
                <a:r>
                  <a:rPr lang="en-US" dirty="0" err="1"/>
                  <a:t>cùng</a:t>
                </a:r>
                <a:r>
                  <a:rPr lang="en-US" dirty="0"/>
                  <a:t> </a:t>
                </a:r>
                <a:r>
                  <a:rPr lang="en-US" dirty="0" err="1"/>
                  <a:t>số</a:t>
                </a:r>
                <a:r>
                  <a:rPr lang="en-US" dirty="0"/>
                  <a:t> </a:t>
                </a:r>
                <a:r>
                  <a:rPr lang="en-US" dirty="0" err="1"/>
                  <a:t>lượng</a:t>
                </a:r>
                <a:r>
                  <a:rPr lang="en-US" dirty="0"/>
                  <a:t> </a:t>
                </a:r>
                <a:r>
                  <a:rPr lang="en-US" dirty="0" err="1"/>
                  <a:t>tham</a:t>
                </a:r>
                <a:r>
                  <a:rPr lang="en-US" dirty="0"/>
                  <a:t> </a:t>
                </a:r>
                <a:r>
                  <a:rPr lang="en-US" dirty="0" err="1"/>
                  <a:t>số</a:t>
                </a:r>
                <a:r>
                  <a:rPr lang="en-US" dirty="0"/>
                  <a:t>, </a:t>
                </a:r>
                <a:r>
                  <a:rPr lang="en-US" dirty="0" err="1"/>
                  <a:t>độ</a:t>
                </a:r>
                <a:r>
                  <a:rPr lang="en-US" dirty="0"/>
                  <a:t> </a:t>
                </a:r>
                <a:r>
                  <a:rPr lang="en-US" dirty="0" err="1"/>
                  <a:t>sâu</a:t>
                </a:r>
                <a:r>
                  <a:rPr lang="en-US" dirty="0"/>
                  <a:t>, </a:t>
                </a:r>
                <a:r>
                  <a:rPr lang="en-US" dirty="0" err="1"/>
                  <a:t>chiều</a:t>
                </a:r>
                <a:r>
                  <a:rPr lang="en-US" dirty="0"/>
                  <a:t> </a:t>
                </a:r>
                <a:r>
                  <a:rPr lang="en-US" dirty="0" err="1"/>
                  <a:t>rộng</a:t>
                </a:r>
                <a:r>
                  <a:rPr lang="en-US" dirty="0"/>
                  <a:t> </a:t>
                </a:r>
                <a:r>
                  <a:rPr lang="en-US" dirty="0" err="1"/>
                  <a:t>và</a:t>
                </a:r>
                <a:r>
                  <a:rPr lang="en-US" dirty="0"/>
                  <a:t> chi </a:t>
                </a:r>
                <a:r>
                  <a:rPr lang="en-US" dirty="0" err="1"/>
                  <a:t>phí</a:t>
                </a:r>
                <a:r>
                  <a:rPr lang="en-US" dirty="0"/>
                  <a:t> </a:t>
                </a:r>
                <a:r>
                  <a:rPr lang="en-US" dirty="0" err="1"/>
                  <a:t>tính</a:t>
                </a:r>
                <a:r>
                  <a:rPr lang="en-US" dirty="0"/>
                  <a:t> </a:t>
                </a:r>
                <a:r>
                  <a:rPr lang="en-US" dirty="0" err="1"/>
                  <a:t>toán</a:t>
                </a:r>
                <a:endParaRPr lang="en-US" dirty="0"/>
              </a:p>
              <a:p>
                <a:pPr algn="just"/>
                <a:endParaRPr lang="en-US" dirty="0"/>
              </a:p>
              <a:p>
                <a:pPr algn="just"/>
                <a:r>
                  <a:rPr lang="en-US" dirty="0" err="1"/>
                  <a:t>Kích</a:t>
                </a:r>
                <a:r>
                  <a:rPr lang="en-US" dirty="0"/>
                  <a:t> </a:t>
                </a:r>
                <a:r>
                  <a:rPr lang="en-US" dirty="0" err="1"/>
                  <a:t>thước</a:t>
                </a:r>
                <a:r>
                  <a:rPr lang="en-US" dirty="0"/>
                  <a:t> </a:t>
                </a:r>
                <a:r>
                  <a:rPr lang="en-US" dirty="0" err="1"/>
                  <a:t>của</a:t>
                </a:r>
                <a:r>
                  <a:rPr lang="en-US" dirty="0"/>
                  <a:t> x </a:t>
                </a:r>
                <a:r>
                  <a:rPr lang="en-US" dirty="0" err="1"/>
                  <a:t>và</a:t>
                </a:r>
                <a:r>
                  <a:rPr lang="en-US" dirty="0"/>
                  <a:t> F </a:t>
                </a:r>
                <a:r>
                  <a:rPr lang="en-US" dirty="0" err="1"/>
                  <a:t>phải</a:t>
                </a:r>
                <a:r>
                  <a:rPr lang="en-US" dirty="0"/>
                  <a:t> </a:t>
                </a:r>
                <a:r>
                  <a:rPr lang="en-US" dirty="0" err="1"/>
                  <a:t>bằng</a:t>
                </a:r>
                <a:r>
                  <a:rPr lang="en-US" dirty="0"/>
                  <a:t> </a:t>
                </a:r>
                <a:r>
                  <a:rPr lang="en-US" dirty="0" err="1"/>
                  <a:t>nhau</a:t>
                </a:r>
                <a:r>
                  <a:rPr lang="en-US" dirty="0"/>
                  <a:t> </a:t>
                </a:r>
                <a:r>
                  <a:rPr lang="en-US" dirty="0" err="1"/>
                  <a:t>trong</a:t>
                </a:r>
                <a:r>
                  <a:rPr lang="en-US" dirty="0"/>
                  <a:t> </a:t>
                </a:r>
                <a:r>
                  <a:rPr lang="en-US" dirty="0" err="1"/>
                  <a:t>biểu</a:t>
                </a:r>
                <a:r>
                  <a:rPr lang="en-US" dirty="0"/>
                  <a:t> </a:t>
                </a:r>
                <a:r>
                  <a:rPr lang="en-US" dirty="0" err="1"/>
                  <a:t>thức</a:t>
                </a:r>
                <a:r>
                  <a:rPr lang="en-US" dirty="0"/>
                  <a:t> (1), </a:t>
                </a:r>
                <a:r>
                  <a:rPr lang="en-US" dirty="0" err="1"/>
                  <a:t>nếu</a:t>
                </a:r>
                <a:r>
                  <a:rPr lang="en-US" dirty="0"/>
                  <a:t> </a:t>
                </a:r>
                <a:r>
                  <a:rPr lang="en-US" dirty="0" err="1"/>
                  <a:t>không</a:t>
                </a:r>
                <a:r>
                  <a:rPr lang="en-US" dirty="0"/>
                  <a:t>, ta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phép</a:t>
                </a:r>
                <a:r>
                  <a:rPr lang="en-US" dirty="0"/>
                  <a:t> </a:t>
                </a:r>
                <a:r>
                  <a:rPr lang="en-US" dirty="0" err="1"/>
                  <a:t>chiếu</a:t>
                </a:r>
                <a:r>
                  <a:rPr lang="en-US" dirty="0"/>
                  <a:t> </a:t>
                </a:r>
                <a:r>
                  <a:rPr lang="en-US" dirty="0" err="1"/>
                  <a:t>tuyến</a:t>
                </a:r>
                <a:r>
                  <a:rPr lang="en-US" dirty="0"/>
                  <a:t> </a:t>
                </a:r>
                <a:r>
                  <a:rPr lang="en-US" dirty="0" err="1"/>
                  <a:t>tính</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𝑆</m:t>
                        </m:r>
                      </m:sub>
                    </m:sSub>
                  </m:oMath>
                </a14:m>
                <a:r>
                  <a:rPr lang="en-US" dirty="0"/>
                  <a:t> </a:t>
                </a:r>
                <a:r>
                  <a:rPr lang="en-US" dirty="0" err="1"/>
                  <a:t>bằng</a:t>
                </a:r>
                <a:r>
                  <a:rPr lang="en-US" dirty="0"/>
                  <a:t> </a:t>
                </a:r>
                <a:r>
                  <a:rPr lang="en-US" dirty="0" err="1"/>
                  <a:t>các</a:t>
                </a:r>
                <a:r>
                  <a:rPr lang="en-US" dirty="0"/>
                  <a:t> </a:t>
                </a:r>
                <a:r>
                  <a:rPr lang="en-US" dirty="0" err="1"/>
                  <a:t>kết</a:t>
                </a:r>
                <a:r>
                  <a:rPr lang="en-US" dirty="0"/>
                  <a:t> </a:t>
                </a:r>
                <a:r>
                  <a:rPr lang="en-US" dirty="0" err="1"/>
                  <a:t>nối</a:t>
                </a:r>
                <a:r>
                  <a:rPr lang="en-US" dirty="0"/>
                  <a:t> </a:t>
                </a:r>
                <a:r>
                  <a:rPr lang="en-US" dirty="0" err="1"/>
                  <a:t>tắt</a:t>
                </a:r>
                <a:r>
                  <a:rPr lang="en-US" dirty="0"/>
                  <a:t> </a:t>
                </a:r>
                <a:r>
                  <a:rPr lang="en-US" dirty="0" err="1"/>
                  <a:t>để</a:t>
                </a:r>
                <a:r>
                  <a:rPr lang="en-US" dirty="0"/>
                  <a:t> </a:t>
                </a:r>
                <a:r>
                  <a:rPr lang="en-US" dirty="0" err="1"/>
                  <a:t>khớp</a:t>
                </a:r>
                <a:r>
                  <a:rPr lang="en-US" dirty="0"/>
                  <a:t> </a:t>
                </a:r>
                <a:r>
                  <a:rPr lang="en-US" dirty="0" err="1"/>
                  <a:t>kích</a:t>
                </a:r>
                <a:r>
                  <a:rPr lang="en-US" dirty="0"/>
                  <a:t> </a:t>
                </a:r>
                <a:r>
                  <a:rPr lang="en-US" dirty="0" err="1"/>
                  <a:t>thước</a:t>
                </a:r>
                <a:r>
                  <a:rPr lang="en-US" dirty="0"/>
                  <a:t>:</a:t>
                </a:r>
              </a:p>
              <a:p>
                <a:pPr algn="just"/>
                <a:endParaRPr lang="en-US" dirty="0"/>
              </a:p>
              <a:p>
                <a:pPr marL="342891" lvl="1" indent="0" algn="ctr">
                  <a:buNone/>
                </a:pPr>
                <a:r>
                  <a:rPr lang="en-US" dirty="0"/>
                  <a:t>	y = F (x,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𝑆</m:t>
                        </m:r>
                      </m:sub>
                    </m:sSub>
                    <m:r>
                      <a:rPr lang="en-US" i="1">
                        <a:latin typeface="Cambria Math" panose="02040503050406030204" pitchFamily="18" charset="0"/>
                      </a:rPr>
                      <m:t>𝑥</m:t>
                    </m:r>
                  </m:oMath>
                </a14:m>
                <a:r>
                  <a:rPr lang="en-US" dirty="0"/>
                  <a:t>. </a:t>
                </a:r>
              </a:p>
              <a:p>
                <a:pPr marL="342891" lvl="1" indent="0" algn="just">
                  <a:buNone/>
                </a:pPr>
                <a:endParaRPr lang="en-US" dirty="0"/>
              </a:p>
              <a:p>
                <a:pPr algn="just"/>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72" t="-840" r="-77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0B7F220-0825-4B9B-9156-FF79F33775FE}" type="slidenum">
              <a:rPr lang="vi-VN" smtClean="0"/>
              <a:t>23</a:t>
            </a:fld>
            <a:endParaRPr lang="vi-VN"/>
          </a:p>
        </p:txBody>
      </p:sp>
    </p:spTree>
    <p:extLst>
      <p:ext uri="{BB962C8B-B14F-4D97-AF65-F5344CB8AC3E}">
        <p14:creationId xmlns:p14="http://schemas.microsoft.com/office/powerpoint/2010/main" val="1243265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RESIDUAL LEARNING</a:t>
            </a:r>
          </a:p>
        </p:txBody>
      </p:sp>
      <p:sp>
        <p:nvSpPr>
          <p:cNvPr id="3" name="Content Placeholder 2"/>
          <p:cNvSpPr>
            <a:spLocks noGrp="1"/>
          </p:cNvSpPr>
          <p:nvPr>
            <p:ph idx="1"/>
          </p:nvPr>
        </p:nvSpPr>
        <p:spPr/>
        <p:txBody>
          <a:bodyPr>
            <a:normAutofit lnSpcReduction="10000"/>
          </a:bodyPr>
          <a:lstStyle/>
          <a:p>
            <a:pPr lvl="0" algn="just"/>
            <a:r>
              <a:rPr lang="vi-VN" b="1" dirty="0"/>
              <a:t>Kiến trúc mạng (Network Architectures)</a:t>
            </a:r>
            <a:r>
              <a:rPr lang="en-US" b="1" dirty="0"/>
              <a:t>: </a:t>
            </a:r>
            <a:r>
              <a:rPr lang="en-US" dirty="0"/>
              <a:t>Hai </a:t>
            </a:r>
            <a:r>
              <a:rPr lang="en-US" dirty="0" err="1"/>
              <a:t>mô</a:t>
            </a:r>
            <a:r>
              <a:rPr lang="en-US" dirty="0"/>
              <a:t> </a:t>
            </a:r>
            <a:r>
              <a:rPr lang="en-US" dirty="0" err="1"/>
              <a:t>hình</a:t>
            </a:r>
            <a:r>
              <a:rPr lang="en-US" dirty="0"/>
              <a:t> </a:t>
            </a:r>
            <a:r>
              <a:rPr lang="en-US" dirty="0" err="1"/>
              <a:t>cho</a:t>
            </a:r>
            <a:r>
              <a:rPr lang="en-US" dirty="0"/>
              <a:t> ImageNet </a:t>
            </a:r>
            <a:r>
              <a:rPr lang="en-US" dirty="0" err="1"/>
              <a:t>được</a:t>
            </a:r>
            <a:r>
              <a:rPr lang="en-US" dirty="0"/>
              <a:t> </a:t>
            </a:r>
            <a:r>
              <a:rPr lang="en-US" dirty="0" err="1"/>
              <a:t>mô</a:t>
            </a:r>
            <a:r>
              <a:rPr lang="en-US" dirty="0"/>
              <a:t> </a:t>
            </a:r>
            <a:r>
              <a:rPr lang="en-US" dirty="0" err="1"/>
              <a:t>tả</a:t>
            </a:r>
            <a:r>
              <a:rPr lang="en-US" dirty="0"/>
              <a:t>:</a:t>
            </a:r>
          </a:p>
          <a:p>
            <a:pPr lvl="0" algn="just"/>
            <a:endParaRPr lang="en-US" b="1" dirty="0"/>
          </a:p>
          <a:p>
            <a:pPr lvl="0" algn="just"/>
            <a:r>
              <a:rPr lang="en-US" b="1" dirty="0"/>
              <a:t>Plain Network(</a:t>
            </a:r>
            <a:r>
              <a:rPr lang="en-US" b="1" dirty="0" err="1"/>
              <a:t>Mạng</a:t>
            </a:r>
            <a:r>
              <a:rPr lang="en-US" b="1" dirty="0"/>
              <a:t> </a:t>
            </a:r>
            <a:r>
              <a:rPr lang="en-US" b="1" dirty="0" err="1"/>
              <a:t>thông</a:t>
            </a:r>
            <a:r>
              <a:rPr lang="en-US" b="1" dirty="0"/>
              <a:t> </a:t>
            </a:r>
            <a:r>
              <a:rPr lang="en-US" b="1" dirty="0" err="1"/>
              <a:t>thường</a:t>
            </a:r>
            <a:r>
              <a:rPr lang="en-US" b="1" dirty="0"/>
              <a:t>)</a:t>
            </a:r>
            <a:r>
              <a:rPr lang="en-US" dirty="0"/>
              <a:t>: </a:t>
            </a:r>
            <a:r>
              <a:rPr lang="en-US" dirty="0" err="1"/>
              <a:t>Các</a:t>
            </a:r>
            <a:r>
              <a:rPr lang="en-US" dirty="0"/>
              <a:t> </a:t>
            </a:r>
            <a:r>
              <a:rPr lang="vi-VN" dirty="0"/>
              <a:t>lớp chập hầu hết có các bộ lọc 3 × 3</a:t>
            </a:r>
            <a:r>
              <a:rPr lang="en-US" b="1" dirty="0"/>
              <a:t> </a:t>
            </a:r>
            <a:r>
              <a:rPr lang="en-US" dirty="0" err="1"/>
              <a:t>và</a:t>
            </a:r>
            <a:r>
              <a:rPr lang="en-US" dirty="0"/>
              <a:t> </a:t>
            </a:r>
            <a:r>
              <a:rPr lang="en-US" dirty="0" err="1"/>
              <a:t>tuân</a:t>
            </a:r>
            <a:r>
              <a:rPr lang="en-US" dirty="0"/>
              <a:t> </a:t>
            </a:r>
            <a:r>
              <a:rPr lang="en-US" dirty="0" err="1"/>
              <a:t>theo</a:t>
            </a:r>
            <a:r>
              <a:rPr lang="en-US" dirty="0"/>
              <a:t> 2 </a:t>
            </a:r>
            <a:r>
              <a:rPr lang="en-US" dirty="0" err="1"/>
              <a:t>quy</a:t>
            </a:r>
            <a:r>
              <a:rPr lang="en-US" dirty="0"/>
              <a:t> </a:t>
            </a:r>
            <a:r>
              <a:rPr lang="en-US" dirty="0" err="1"/>
              <a:t>tắc</a:t>
            </a:r>
            <a:r>
              <a:rPr lang="en-US" dirty="0"/>
              <a:t> </a:t>
            </a:r>
            <a:r>
              <a:rPr lang="en-US" dirty="0" err="1"/>
              <a:t>đơn</a:t>
            </a:r>
            <a:r>
              <a:rPr lang="en-US" dirty="0"/>
              <a:t> </a:t>
            </a:r>
            <a:r>
              <a:rPr lang="en-US" dirty="0" err="1"/>
              <a:t>giản</a:t>
            </a:r>
            <a:r>
              <a:rPr lang="en-US" dirty="0"/>
              <a:t>:</a:t>
            </a:r>
          </a:p>
          <a:p>
            <a:pPr lvl="1" algn="just"/>
            <a:r>
              <a:rPr lang="en-US" dirty="0" err="1"/>
              <a:t>Để</a:t>
            </a:r>
            <a:r>
              <a:rPr lang="vi-VN" dirty="0"/>
              <a:t> </a:t>
            </a:r>
            <a:r>
              <a:rPr lang="en-US" dirty="0" err="1"/>
              <a:t>các</a:t>
            </a:r>
            <a:r>
              <a:rPr lang="vi-VN" dirty="0"/>
              <a:t> feature map đầu ra</a:t>
            </a:r>
            <a:r>
              <a:rPr lang="en-US" dirty="0"/>
              <a:t> </a:t>
            </a:r>
            <a:r>
              <a:rPr lang="en-US" dirty="0" err="1"/>
              <a:t>có</a:t>
            </a:r>
            <a:r>
              <a:rPr lang="en-US" dirty="0"/>
              <a:t> </a:t>
            </a:r>
            <a:r>
              <a:rPr lang="vi-VN" dirty="0"/>
              <a:t>cùng kích thước, các lớp có cùng số lượng bộ lọc</a:t>
            </a:r>
            <a:r>
              <a:rPr lang="en-US" dirty="0"/>
              <a:t>.</a:t>
            </a:r>
          </a:p>
          <a:p>
            <a:pPr lvl="1" algn="just"/>
            <a:r>
              <a:rPr lang="en-US" dirty="0"/>
              <a:t>N</a:t>
            </a:r>
            <a:r>
              <a:rPr lang="vi-VN" dirty="0"/>
              <a:t>ếu kích thước </a:t>
            </a:r>
            <a:r>
              <a:rPr lang="en-US" dirty="0"/>
              <a:t>feature map </a:t>
            </a:r>
            <a:r>
              <a:rPr lang="vi-VN" dirty="0"/>
              <a:t>giảm một nửa, số lượng bộ lọc được nhân đôi để duy trì độ chính xác</a:t>
            </a:r>
            <a:r>
              <a:rPr lang="en-US" dirty="0"/>
              <a:t> </a:t>
            </a:r>
            <a:r>
              <a:rPr lang="en-US" dirty="0" err="1"/>
              <a:t>theo</a:t>
            </a:r>
            <a:r>
              <a:rPr lang="vi-VN" dirty="0"/>
              <a:t> thời gian cho mỗi lớp</a:t>
            </a:r>
            <a:r>
              <a:rPr lang="en-US" dirty="0"/>
              <a:t>.</a:t>
            </a:r>
          </a:p>
          <a:p>
            <a:pPr lvl="1" algn="just"/>
            <a:endParaRPr lang="en-US" dirty="0"/>
          </a:p>
          <a:p>
            <a:pPr algn="just"/>
            <a:r>
              <a:rPr lang="en-US" dirty="0" err="1"/>
              <a:t>Thực</a:t>
            </a:r>
            <a:r>
              <a:rPr lang="en-US" dirty="0"/>
              <a:t> </a:t>
            </a:r>
            <a:r>
              <a:rPr lang="en-US" dirty="0" err="1"/>
              <a:t>hiện</a:t>
            </a:r>
            <a:r>
              <a:rPr lang="en-US" dirty="0"/>
              <a:t> </a:t>
            </a:r>
            <a:r>
              <a:rPr lang="en-US" dirty="0" err="1"/>
              <a:t>lấy</a:t>
            </a:r>
            <a:r>
              <a:rPr lang="en-US" dirty="0"/>
              <a:t> </a:t>
            </a:r>
            <a:r>
              <a:rPr lang="en-US" dirty="0" err="1"/>
              <a:t>mẫu</a:t>
            </a:r>
            <a:r>
              <a:rPr lang="en-US" dirty="0"/>
              <a:t> </a:t>
            </a:r>
            <a:r>
              <a:rPr lang="en-US" dirty="0" err="1"/>
              <a:t>trực</a:t>
            </a:r>
            <a:r>
              <a:rPr lang="en-US" dirty="0"/>
              <a:t> </a:t>
            </a:r>
            <a:r>
              <a:rPr lang="en-US" dirty="0" err="1"/>
              <a:t>tiếp</a:t>
            </a:r>
            <a:r>
              <a:rPr lang="en-US" dirty="0"/>
              <a:t> </a:t>
            </a:r>
            <a:r>
              <a:rPr lang="en-US" dirty="0" err="1"/>
              <a:t>với</a:t>
            </a:r>
            <a:r>
              <a:rPr lang="en-US" dirty="0"/>
              <a:t> </a:t>
            </a:r>
            <a:r>
              <a:rPr lang="en-US" dirty="0" err="1"/>
              <a:t>các</a:t>
            </a:r>
            <a:r>
              <a:rPr lang="en-US" dirty="0"/>
              <a:t> </a:t>
            </a:r>
            <a:r>
              <a:rPr lang="en-US" dirty="0" err="1"/>
              <a:t>tầng</a:t>
            </a:r>
            <a:r>
              <a:rPr lang="en-US" dirty="0"/>
              <a:t> </a:t>
            </a:r>
            <a:r>
              <a:rPr lang="en-US" dirty="0" err="1"/>
              <a:t>chập</a:t>
            </a:r>
            <a:r>
              <a:rPr lang="en-US" dirty="0"/>
              <a:t> </a:t>
            </a:r>
            <a:r>
              <a:rPr lang="en-US" dirty="0" err="1"/>
              <a:t>có</a:t>
            </a:r>
            <a:r>
              <a:rPr lang="en-US" dirty="0"/>
              <a:t> </a:t>
            </a:r>
            <a:r>
              <a:rPr lang="en-US" dirty="0" err="1"/>
              <a:t>bước</a:t>
            </a:r>
            <a:r>
              <a:rPr lang="en-US" dirty="0"/>
              <a:t> </a:t>
            </a:r>
            <a:r>
              <a:rPr lang="en-US" dirty="0" err="1"/>
              <a:t>tiến</a:t>
            </a:r>
            <a:r>
              <a:rPr lang="en-US" dirty="0"/>
              <a:t> </a:t>
            </a:r>
            <a:r>
              <a:rPr lang="en-US" dirty="0" err="1"/>
              <a:t>là</a:t>
            </a:r>
            <a:r>
              <a:rPr lang="en-US" dirty="0"/>
              <a:t> 2.</a:t>
            </a:r>
          </a:p>
          <a:p>
            <a:pPr algn="just"/>
            <a:endParaRPr lang="en-US" dirty="0"/>
          </a:p>
          <a:p>
            <a:pPr algn="just"/>
            <a:r>
              <a:rPr lang="en-US" dirty="0" err="1"/>
              <a:t>Mạng</a:t>
            </a:r>
            <a:r>
              <a:rPr lang="en-US" dirty="0"/>
              <a:t> </a:t>
            </a:r>
            <a:r>
              <a:rPr lang="en-US" dirty="0" err="1"/>
              <a:t>kết</a:t>
            </a:r>
            <a:r>
              <a:rPr lang="en-US" dirty="0"/>
              <a:t> </a:t>
            </a:r>
            <a:r>
              <a:rPr lang="en-US" dirty="0" err="1"/>
              <a:t>thúc</a:t>
            </a:r>
            <a:r>
              <a:rPr lang="en-US" dirty="0"/>
              <a:t> </a:t>
            </a:r>
            <a:r>
              <a:rPr lang="en-US" dirty="0" err="1"/>
              <a:t>với</a:t>
            </a:r>
            <a:r>
              <a:rPr lang="en-US" dirty="0"/>
              <a:t> </a:t>
            </a:r>
            <a:r>
              <a:rPr lang="en-US" dirty="0" err="1"/>
              <a:t>trung</a:t>
            </a:r>
            <a:r>
              <a:rPr lang="en-US" dirty="0"/>
              <a:t> </a:t>
            </a:r>
            <a:r>
              <a:rPr lang="en-US" dirty="0" err="1"/>
              <a:t>bình</a:t>
            </a:r>
            <a:r>
              <a:rPr lang="en-US" dirty="0"/>
              <a:t> </a:t>
            </a:r>
            <a:r>
              <a:rPr lang="en-US" dirty="0" err="1"/>
              <a:t>toàn</a:t>
            </a:r>
            <a:r>
              <a:rPr lang="en-US" dirty="0"/>
              <a:t> </a:t>
            </a:r>
            <a:r>
              <a:rPr lang="en-US" dirty="0" err="1"/>
              <a:t>cục</a:t>
            </a:r>
            <a:r>
              <a:rPr lang="en-US" dirty="0"/>
              <a:t> </a:t>
            </a:r>
            <a:r>
              <a:rPr lang="en-US" dirty="0" err="1"/>
              <a:t>tầng</a:t>
            </a:r>
            <a:r>
              <a:rPr lang="en-US" dirty="0"/>
              <a:t> pooling </a:t>
            </a:r>
            <a:r>
              <a:rPr lang="en-US" dirty="0" err="1"/>
              <a:t>và</a:t>
            </a:r>
            <a:r>
              <a:rPr lang="en-US" dirty="0"/>
              <a:t> 1000 </a:t>
            </a:r>
            <a:r>
              <a:rPr lang="en-US" dirty="0" err="1"/>
              <a:t>chiều</a:t>
            </a:r>
            <a:r>
              <a:rPr lang="en-US" dirty="0"/>
              <a:t> fully-connect </a:t>
            </a:r>
            <a:r>
              <a:rPr lang="en-US" dirty="0" err="1"/>
              <a:t>với</a:t>
            </a:r>
            <a:r>
              <a:rPr lang="en-US" dirty="0"/>
              <a:t> </a:t>
            </a:r>
            <a:r>
              <a:rPr lang="en-US" dirty="0" err="1"/>
              <a:t>softmax</a:t>
            </a:r>
            <a:r>
              <a:rPr lang="en-US" dirty="0"/>
              <a:t>. </a:t>
            </a:r>
            <a:r>
              <a:rPr lang="en-US" dirty="0" err="1"/>
              <a:t>Tổng</a:t>
            </a:r>
            <a:r>
              <a:rPr lang="en-US" dirty="0"/>
              <a:t> </a:t>
            </a:r>
            <a:r>
              <a:rPr lang="en-US" dirty="0" err="1"/>
              <a:t>số</a:t>
            </a:r>
            <a:r>
              <a:rPr lang="en-US" dirty="0"/>
              <a:t> </a:t>
            </a:r>
            <a:r>
              <a:rPr lang="en-US" dirty="0" err="1"/>
              <a:t>lớp</a:t>
            </a:r>
            <a:r>
              <a:rPr lang="en-US" dirty="0"/>
              <a:t> </a:t>
            </a:r>
            <a:r>
              <a:rPr lang="en-US" dirty="0" err="1"/>
              <a:t>có</a:t>
            </a:r>
            <a:r>
              <a:rPr lang="en-US" dirty="0"/>
              <a:t> </a:t>
            </a:r>
            <a:r>
              <a:rPr lang="en-US" dirty="0" err="1"/>
              <a:t>trọng</a:t>
            </a:r>
            <a:r>
              <a:rPr lang="en-US" dirty="0"/>
              <a:t> </a:t>
            </a:r>
            <a:r>
              <a:rPr lang="en-US" dirty="0" err="1"/>
              <a:t>số</a:t>
            </a:r>
            <a:r>
              <a:rPr lang="en-US" dirty="0"/>
              <a:t> </a:t>
            </a:r>
            <a:r>
              <a:rPr lang="en-US" dirty="0" err="1"/>
              <a:t>là</a:t>
            </a:r>
            <a:r>
              <a:rPr lang="en-US" dirty="0"/>
              <a:t> 34.</a:t>
            </a:r>
          </a:p>
        </p:txBody>
      </p:sp>
      <p:sp>
        <p:nvSpPr>
          <p:cNvPr id="4" name="Slide Number Placeholder 3"/>
          <p:cNvSpPr>
            <a:spLocks noGrp="1"/>
          </p:cNvSpPr>
          <p:nvPr>
            <p:ph type="sldNum" sz="quarter" idx="12"/>
          </p:nvPr>
        </p:nvSpPr>
        <p:spPr/>
        <p:txBody>
          <a:bodyPr/>
          <a:lstStyle/>
          <a:p>
            <a:fld id="{20B7F220-0825-4B9B-9156-FF79F33775FE}" type="slidenum">
              <a:rPr lang="vi-VN" smtClean="0"/>
              <a:t>24</a:t>
            </a:fld>
            <a:endParaRPr lang="vi-VN"/>
          </a:p>
        </p:txBody>
      </p:sp>
    </p:spTree>
    <p:extLst>
      <p:ext uri="{BB962C8B-B14F-4D97-AF65-F5344CB8AC3E}">
        <p14:creationId xmlns:p14="http://schemas.microsoft.com/office/powerpoint/2010/main" val="1023357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RESIDUAL LEARNING</a:t>
            </a:r>
          </a:p>
        </p:txBody>
      </p:sp>
      <p:sp>
        <p:nvSpPr>
          <p:cNvPr id="3" name="Content Placeholder 2"/>
          <p:cNvSpPr>
            <a:spLocks noGrp="1"/>
          </p:cNvSpPr>
          <p:nvPr>
            <p:ph idx="1"/>
          </p:nvPr>
        </p:nvSpPr>
        <p:spPr/>
        <p:txBody>
          <a:bodyPr>
            <a:normAutofit fontScale="92500" lnSpcReduction="10000"/>
          </a:bodyPr>
          <a:lstStyle/>
          <a:p>
            <a:pPr algn="just"/>
            <a:r>
              <a:rPr lang="vi-VN" b="1" dirty="0"/>
              <a:t>Residual network (Mạng dư)</a:t>
            </a:r>
            <a:r>
              <a:rPr lang="en-US" b="1" dirty="0"/>
              <a:t>: </a:t>
            </a:r>
            <a:r>
              <a:rPr lang="vi-VN" dirty="0"/>
              <a:t>Dựa trên mạng ở trên, chèn các kết nối</a:t>
            </a:r>
            <a:r>
              <a:rPr lang="en-US" dirty="0"/>
              <a:t> </a:t>
            </a:r>
            <a:r>
              <a:rPr lang="vi-VN" dirty="0"/>
              <a:t>tắt để biến mạng thành phiên bản </a:t>
            </a:r>
            <a:r>
              <a:rPr lang="en-US" dirty="0" err="1"/>
              <a:t>dư</a:t>
            </a:r>
            <a:r>
              <a:rPr lang="en-US" dirty="0"/>
              <a:t> (residual).</a:t>
            </a:r>
          </a:p>
          <a:p>
            <a:pPr algn="just"/>
            <a:endParaRPr lang="en-US" dirty="0"/>
          </a:p>
          <a:p>
            <a:pPr algn="just"/>
            <a:r>
              <a:rPr lang="en-US" dirty="0" err="1"/>
              <a:t>Các</a:t>
            </a:r>
            <a:r>
              <a:rPr lang="en-US" dirty="0"/>
              <a:t> </a:t>
            </a:r>
            <a:r>
              <a:rPr lang="en-US" dirty="0" err="1"/>
              <a:t>lối</a:t>
            </a:r>
            <a:r>
              <a:rPr lang="en-US" dirty="0"/>
              <a:t> </a:t>
            </a:r>
            <a:r>
              <a:rPr lang="en-US" dirty="0" err="1"/>
              <a:t>tắt</a:t>
            </a:r>
            <a:r>
              <a:rPr lang="en-US" dirty="0"/>
              <a:t> </a:t>
            </a:r>
            <a:r>
              <a:rPr lang="en-US" dirty="0" err="1"/>
              <a:t>định</a:t>
            </a:r>
            <a:r>
              <a:rPr lang="en-US" dirty="0"/>
              <a:t> </a:t>
            </a:r>
            <a:r>
              <a:rPr lang="en-US" dirty="0" err="1"/>
              <a:t>danh</a:t>
            </a:r>
            <a:r>
              <a:rPr lang="en-US" dirty="0"/>
              <a:t> (</a:t>
            </a:r>
            <a:r>
              <a:rPr lang="en-US" dirty="0" err="1"/>
              <a:t>biểu</a:t>
            </a:r>
            <a:r>
              <a:rPr lang="en-US" dirty="0"/>
              <a:t> </a:t>
            </a:r>
            <a:r>
              <a:rPr lang="en-US" dirty="0" err="1"/>
              <a:t>thức</a:t>
            </a:r>
            <a:r>
              <a:rPr lang="en-US" dirty="0"/>
              <a:t> 1)</a:t>
            </a:r>
            <a:r>
              <a:rPr lang="vi-VN" dirty="0"/>
              <a:t> có thể được sử dụng trực tiếp khi đầu vào và đầu ra có cùng kích thước</a:t>
            </a:r>
            <a:r>
              <a:rPr lang="en-US" dirty="0"/>
              <a:t>.</a:t>
            </a:r>
          </a:p>
          <a:p>
            <a:pPr algn="just"/>
            <a:endParaRPr lang="en-US" dirty="0"/>
          </a:p>
          <a:p>
            <a:pPr algn="just"/>
            <a:r>
              <a:rPr lang="en-US" dirty="0" err="1"/>
              <a:t>Khi</a:t>
            </a:r>
            <a:r>
              <a:rPr lang="en-US" dirty="0"/>
              <a:t> </a:t>
            </a:r>
            <a:r>
              <a:rPr lang="en-US" dirty="0" err="1"/>
              <a:t>tăng</a:t>
            </a:r>
            <a:r>
              <a:rPr lang="en-US" dirty="0"/>
              <a:t> </a:t>
            </a:r>
            <a:r>
              <a:rPr lang="en-US" dirty="0" err="1"/>
              <a:t>kích</a:t>
            </a:r>
            <a:r>
              <a:rPr lang="en-US" dirty="0"/>
              <a:t> </a:t>
            </a:r>
            <a:r>
              <a:rPr lang="en-US" dirty="0" err="1"/>
              <a:t>thước</a:t>
            </a:r>
            <a:r>
              <a:rPr lang="en-US" dirty="0"/>
              <a:t>, 2 </a:t>
            </a:r>
            <a:r>
              <a:rPr lang="en-US" dirty="0" err="1"/>
              <a:t>tùy</a:t>
            </a:r>
            <a:r>
              <a:rPr lang="en-US" dirty="0"/>
              <a:t> </a:t>
            </a:r>
            <a:r>
              <a:rPr lang="en-US" dirty="0" err="1"/>
              <a:t>chọn</a:t>
            </a:r>
            <a:r>
              <a:rPr lang="en-US" dirty="0"/>
              <a:t> </a:t>
            </a:r>
            <a:r>
              <a:rPr lang="en-US" dirty="0" err="1"/>
              <a:t>được</a:t>
            </a:r>
            <a:r>
              <a:rPr lang="en-US" dirty="0"/>
              <a:t> </a:t>
            </a:r>
            <a:r>
              <a:rPr lang="en-US" dirty="0" err="1"/>
              <a:t>xem</a:t>
            </a:r>
            <a:r>
              <a:rPr lang="en-US" dirty="0"/>
              <a:t> </a:t>
            </a:r>
            <a:r>
              <a:rPr lang="en-US" dirty="0" err="1"/>
              <a:t>xét</a:t>
            </a:r>
            <a:r>
              <a:rPr lang="en-US" dirty="0"/>
              <a:t>:</a:t>
            </a:r>
          </a:p>
          <a:p>
            <a:pPr lvl="1" algn="just"/>
            <a:r>
              <a:rPr lang="en-US" dirty="0" err="1"/>
              <a:t>Lối</a:t>
            </a:r>
            <a:r>
              <a:rPr lang="en-US" dirty="0"/>
              <a:t> </a:t>
            </a:r>
            <a:r>
              <a:rPr lang="vi-VN" dirty="0"/>
              <a:t>tắt vẫn thực hiện ánh xạ định danh, </a:t>
            </a:r>
            <a:r>
              <a:rPr lang="en-US" dirty="0" err="1"/>
              <a:t>với</a:t>
            </a:r>
            <a:r>
              <a:rPr lang="en-US" dirty="0"/>
              <a:t> 0 </a:t>
            </a:r>
            <a:r>
              <a:rPr lang="en-US" dirty="0" err="1"/>
              <a:t>thực</a:t>
            </a:r>
            <a:r>
              <a:rPr lang="en-US" dirty="0"/>
              <a:t> </a:t>
            </a:r>
            <a:r>
              <a:rPr lang="en-US" dirty="0" err="1"/>
              <a:t>thể</a:t>
            </a:r>
            <a:r>
              <a:rPr lang="en-US" dirty="0"/>
              <a:t> </a:t>
            </a:r>
            <a:r>
              <a:rPr lang="en-US" dirty="0" err="1"/>
              <a:t>thêm</a:t>
            </a:r>
            <a:r>
              <a:rPr lang="en-US" dirty="0"/>
              <a:t> </a:t>
            </a:r>
            <a:r>
              <a:rPr lang="en-US" dirty="0" err="1"/>
              <a:t>vào</a:t>
            </a:r>
            <a:r>
              <a:rPr lang="vi-VN" dirty="0"/>
              <a:t>. Tùy chọn này không có tham số phụ</a:t>
            </a:r>
            <a:r>
              <a:rPr lang="en-US" dirty="0"/>
              <a:t>.</a:t>
            </a:r>
          </a:p>
          <a:p>
            <a:pPr lvl="1" algn="just"/>
            <a:r>
              <a:rPr lang="en-US" dirty="0" err="1"/>
              <a:t>Lối</a:t>
            </a:r>
            <a:r>
              <a:rPr lang="en-US" dirty="0"/>
              <a:t> </a:t>
            </a:r>
            <a:r>
              <a:rPr lang="vi-VN" dirty="0"/>
              <a:t>tắt chiếu trong </a:t>
            </a:r>
            <a:r>
              <a:rPr lang="en-US" dirty="0" err="1"/>
              <a:t>biểu</a:t>
            </a:r>
            <a:r>
              <a:rPr lang="en-US" dirty="0"/>
              <a:t> </a:t>
            </a:r>
            <a:r>
              <a:rPr lang="en-US" dirty="0" err="1"/>
              <a:t>thức</a:t>
            </a:r>
            <a:r>
              <a:rPr lang="en-US" dirty="0"/>
              <a:t> (2)</a:t>
            </a:r>
            <a:r>
              <a:rPr lang="vi-VN" dirty="0"/>
              <a:t> được sử dụng để khớp với kích thước (được thực hiện bằng các kết cấu 1 × 1)</a:t>
            </a:r>
            <a:endParaRPr lang="en-US" dirty="0"/>
          </a:p>
          <a:p>
            <a:pPr algn="just"/>
            <a:endParaRPr lang="en-US" dirty="0"/>
          </a:p>
          <a:p>
            <a:pPr algn="just"/>
            <a:r>
              <a:rPr lang="vi-VN" dirty="0"/>
              <a:t>Đối với cả hai tùy chọn, khi các </a:t>
            </a:r>
            <a:r>
              <a:rPr lang="en-US" dirty="0" err="1"/>
              <a:t>lối</a:t>
            </a:r>
            <a:r>
              <a:rPr lang="en-US" dirty="0"/>
              <a:t> </a:t>
            </a:r>
            <a:r>
              <a:rPr lang="vi-VN" dirty="0"/>
              <a:t>tắt đi qua các</a:t>
            </a:r>
            <a:r>
              <a:rPr lang="en-US" dirty="0"/>
              <a:t> feature map</a:t>
            </a:r>
            <a:r>
              <a:rPr lang="vi-VN" dirty="0"/>
              <a:t> có hai kích </a:t>
            </a:r>
            <a:r>
              <a:rPr lang="en-US" dirty="0" err="1"/>
              <a:t>thước</a:t>
            </a:r>
            <a:r>
              <a:rPr lang="en-US" dirty="0"/>
              <a:t>, </a:t>
            </a:r>
            <a:r>
              <a:rPr lang="en-US" dirty="0" err="1"/>
              <a:t>chúng</a:t>
            </a:r>
            <a:r>
              <a:rPr lang="en-US" dirty="0"/>
              <a:t> </a:t>
            </a:r>
            <a:r>
              <a:rPr lang="en-US" dirty="0" err="1"/>
              <a:t>được</a:t>
            </a:r>
            <a:r>
              <a:rPr lang="en-US" dirty="0"/>
              <a:t> </a:t>
            </a:r>
            <a:r>
              <a:rPr lang="en-US" dirty="0" err="1"/>
              <a:t>thực</a:t>
            </a:r>
            <a:r>
              <a:rPr lang="en-US" dirty="0"/>
              <a:t> </a:t>
            </a:r>
            <a:r>
              <a:rPr lang="en-US" dirty="0" err="1"/>
              <a:t>hiện</a:t>
            </a:r>
            <a:r>
              <a:rPr lang="en-US" dirty="0"/>
              <a:t> </a:t>
            </a:r>
            <a:r>
              <a:rPr lang="en-US" dirty="0" err="1"/>
              <a:t>với</a:t>
            </a:r>
            <a:r>
              <a:rPr lang="en-US" dirty="0"/>
              <a:t> </a:t>
            </a:r>
            <a:r>
              <a:rPr lang="en-US" dirty="0" err="1"/>
              <a:t>bước</a:t>
            </a:r>
            <a:r>
              <a:rPr lang="en-US" dirty="0"/>
              <a:t> </a:t>
            </a:r>
            <a:r>
              <a:rPr lang="en-US" dirty="0" err="1"/>
              <a:t>nhảy</a:t>
            </a:r>
            <a:r>
              <a:rPr lang="en-US" dirty="0"/>
              <a:t> </a:t>
            </a:r>
            <a:r>
              <a:rPr lang="en-US" dirty="0" err="1"/>
              <a:t>là</a:t>
            </a:r>
            <a:r>
              <a:rPr lang="en-US" dirty="0"/>
              <a:t> 2.</a:t>
            </a:r>
          </a:p>
        </p:txBody>
      </p:sp>
      <p:sp>
        <p:nvSpPr>
          <p:cNvPr id="4" name="Slide Number Placeholder 3"/>
          <p:cNvSpPr>
            <a:spLocks noGrp="1"/>
          </p:cNvSpPr>
          <p:nvPr>
            <p:ph type="sldNum" sz="quarter" idx="12"/>
          </p:nvPr>
        </p:nvSpPr>
        <p:spPr/>
        <p:txBody>
          <a:bodyPr/>
          <a:lstStyle/>
          <a:p>
            <a:fld id="{20B7F220-0825-4B9B-9156-FF79F33775FE}" type="slidenum">
              <a:rPr lang="vi-VN" smtClean="0"/>
              <a:t>25</a:t>
            </a:fld>
            <a:endParaRPr lang="vi-VN"/>
          </a:p>
        </p:txBody>
      </p:sp>
    </p:spTree>
    <p:extLst>
      <p:ext uri="{BB962C8B-B14F-4D97-AF65-F5344CB8AC3E}">
        <p14:creationId xmlns:p14="http://schemas.microsoft.com/office/powerpoint/2010/main" val="1961226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RESIDUAL LEARNING</a:t>
            </a:r>
          </a:p>
        </p:txBody>
      </p:sp>
      <p:sp>
        <p:nvSpPr>
          <p:cNvPr id="4" name="Slide Number Placeholder 3"/>
          <p:cNvSpPr>
            <a:spLocks noGrp="1"/>
          </p:cNvSpPr>
          <p:nvPr>
            <p:ph type="sldNum" sz="quarter" idx="12"/>
          </p:nvPr>
        </p:nvSpPr>
        <p:spPr/>
        <p:txBody>
          <a:bodyPr/>
          <a:lstStyle/>
          <a:p>
            <a:fld id="{20B7F220-0825-4B9B-9156-FF79F33775FE}" type="slidenum">
              <a:rPr lang="vi-VN" smtClean="0"/>
              <a:t>26</a:t>
            </a:fld>
            <a:endParaRPr lang="vi-VN"/>
          </a:p>
        </p:txBody>
      </p:sp>
      <p:pic>
        <p:nvPicPr>
          <p:cNvPr id="7" name="Content Placeholder 6" descr="A screenshot of a cell phone&#10;&#10;Description automatically generated"/>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88317" y="1332707"/>
            <a:ext cx="5255017" cy="5525293"/>
          </a:xfrm>
          <a:prstGeom prst="rect">
            <a:avLst/>
          </a:prstGeom>
        </p:spPr>
      </p:pic>
    </p:spTree>
    <p:extLst>
      <p:ext uri="{BB962C8B-B14F-4D97-AF65-F5344CB8AC3E}">
        <p14:creationId xmlns:p14="http://schemas.microsoft.com/office/powerpoint/2010/main" val="3068942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RESIDUAL LEARNING</a:t>
            </a:r>
          </a:p>
        </p:txBody>
      </p:sp>
      <p:sp>
        <p:nvSpPr>
          <p:cNvPr id="4" name="Slide Number Placeholder 3"/>
          <p:cNvSpPr>
            <a:spLocks noGrp="1"/>
          </p:cNvSpPr>
          <p:nvPr>
            <p:ph type="sldNum" sz="quarter" idx="12"/>
          </p:nvPr>
        </p:nvSpPr>
        <p:spPr/>
        <p:txBody>
          <a:bodyPr/>
          <a:lstStyle/>
          <a:p>
            <a:fld id="{20B7F220-0825-4B9B-9156-FF79F33775FE}" type="slidenum">
              <a:rPr lang="vi-VN" smtClean="0"/>
              <a:t>27</a:t>
            </a:fld>
            <a:endParaRPr lang="vi-VN"/>
          </a:p>
        </p:txBody>
      </p:sp>
      <p:pic>
        <p:nvPicPr>
          <p:cNvPr id="5" name="Content Placeholder 4" descr="A screenshot of a cell phone&#10;&#10;Description automatically generated"/>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050769" y="1332707"/>
            <a:ext cx="5264431" cy="5525293"/>
          </a:xfrm>
          <a:prstGeom prst="rect">
            <a:avLst/>
          </a:prstGeom>
        </p:spPr>
      </p:pic>
    </p:spTree>
    <p:extLst>
      <p:ext uri="{BB962C8B-B14F-4D97-AF65-F5344CB8AC3E}">
        <p14:creationId xmlns:p14="http://schemas.microsoft.com/office/powerpoint/2010/main" val="2216647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RESIDUAL LEARNING</a:t>
            </a:r>
          </a:p>
        </p:txBody>
      </p:sp>
      <p:sp>
        <p:nvSpPr>
          <p:cNvPr id="3" name="Content Placeholder 2"/>
          <p:cNvSpPr>
            <a:spLocks noGrp="1"/>
          </p:cNvSpPr>
          <p:nvPr>
            <p:ph idx="1"/>
          </p:nvPr>
        </p:nvSpPr>
        <p:spPr/>
        <p:txBody>
          <a:bodyPr>
            <a:normAutofit/>
          </a:bodyPr>
          <a:lstStyle/>
          <a:p>
            <a:pPr algn="just"/>
            <a:r>
              <a:rPr lang="en-US" dirty="0" err="1"/>
              <a:t>Hiện</a:t>
            </a:r>
            <a:r>
              <a:rPr lang="en-US" dirty="0"/>
              <a:t> </a:t>
            </a:r>
            <a:r>
              <a:rPr lang="en-US" dirty="0" err="1"/>
              <a:t>thực</a:t>
            </a:r>
            <a:r>
              <a:rPr lang="en-US" dirty="0"/>
              <a:t>: </a:t>
            </a:r>
            <a:r>
              <a:rPr lang="vi-VN" dirty="0"/>
              <a:t>Hình ảnh được thay đổi kích thước</a:t>
            </a:r>
            <a:r>
              <a:rPr lang="en-US" dirty="0"/>
              <a:t>,</a:t>
            </a:r>
            <a:r>
              <a:rPr lang="vi-VN" dirty="0"/>
              <a:t> lấy mẫu ngẫu nhiên trong [256, 480] để tăng tỷ lệ</a:t>
            </a:r>
            <a:r>
              <a:rPr lang="en-US" dirty="0"/>
              <a:t>.</a:t>
            </a:r>
          </a:p>
          <a:p>
            <a:pPr algn="just"/>
            <a:endParaRPr lang="en-US" dirty="0"/>
          </a:p>
          <a:p>
            <a:pPr algn="just"/>
            <a:r>
              <a:rPr lang="vi-VN" dirty="0"/>
              <a:t>Một </a:t>
            </a:r>
            <a:r>
              <a:rPr lang="en-US" dirty="0" err="1"/>
              <a:t>hình</a:t>
            </a:r>
            <a:r>
              <a:rPr lang="en-US" dirty="0"/>
              <a:t> </a:t>
            </a:r>
            <a:r>
              <a:rPr lang="en-US" dirty="0" err="1"/>
              <a:t>cắt</a:t>
            </a:r>
            <a:r>
              <a:rPr lang="vi-VN" dirty="0"/>
              <a:t> 224 × 224 được lấy mẫu ngẫu nhiên từ một hình ảnh hoặc lật ngang của nó, với giá trị trung bình trên mỗi pixel bị trừ</a:t>
            </a:r>
            <a:r>
              <a:rPr lang="en-US" dirty="0"/>
              <a:t>.</a:t>
            </a:r>
          </a:p>
          <a:p>
            <a:pPr algn="just"/>
            <a:endParaRPr lang="en-US" dirty="0"/>
          </a:p>
          <a:p>
            <a:pPr algn="just"/>
            <a:r>
              <a:rPr lang="en-US" dirty="0" err="1"/>
              <a:t>Việc</a:t>
            </a:r>
            <a:r>
              <a:rPr lang="en-US" dirty="0"/>
              <a:t> </a:t>
            </a:r>
            <a:r>
              <a:rPr lang="en-US" dirty="0" err="1"/>
              <a:t>tăng</a:t>
            </a:r>
            <a:r>
              <a:rPr lang="en-US" dirty="0"/>
              <a:t> </a:t>
            </a:r>
            <a:r>
              <a:rPr lang="en-US" dirty="0" err="1"/>
              <a:t>màu</a:t>
            </a:r>
            <a:r>
              <a:rPr lang="en-US" dirty="0"/>
              <a:t> </a:t>
            </a:r>
            <a:r>
              <a:rPr lang="en-US" dirty="0" err="1"/>
              <a:t>tiêu</a:t>
            </a:r>
            <a:r>
              <a:rPr lang="en-US" dirty="0"/>
              <a:t> </a:t>
            </a:r>
            <a:r>
              <a:rPr lang="en-US" dirty="0" err="1"/>
              <a:t>chuẩn</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Áp</a:t>
            </a:r>
            <a:r>
              <a:rPr lang="en-US" dirty="0"/>
              <a:t> </a:t>
            </a:r>
            <a:r>
              <a:rPr lang="en-US" dirty="0" err="1"/>
              <a:t>dụng</a:t>
            </a:r>
            <a:r>
              <a:rPr lang="en-US" dirty="0"/>
              <a:t> </a:t>
            </a:r>
            <a:r>
              <a:rPr lang="en-US" dirty="0" err="1"/>
              <a:t>chuẩn</a:t>
            </a:r>
            <a:r>
              <a:rPr lang="en-US" dirty="0"/>
              <a:t> </a:t>
            </a:r>
            <a:r>
              <a:rPr lang="en-US" dirty="0" err="1"/>
              <a:t>hóa</a:t>
            </a:r>
            <a:r>
              <a:rPr lang="en-US" dirty="0"/>
              <a:t> </a:t>
            </a:r>
            <a:r>
              <a:rPr lang="en-US" dirty="0" err="1"/>
              <a:t>hàng</a:t>
            </a:r>
            <a:r>
              <a:rPr lang="en-US" dirty="0"/>
              <a:t> </a:t>
            </a:r>
            <a:r>
              <a:rPr lang="en-US" dirty="0" err="1"/>
              <a:t>loạt</a:t>
            </a:r>
            <a:r>
              <a:rPr lang="en-US" dirty="0"/>
              <a:t> (batch normalization) </a:t>
            </a:r>
            <a:r>
              <a:rPr lang="en-US" dirty="0" err="1"/>
              <a:t>ngay</a:t>
            </a:r>
            <a:r>
              <a:rPr lang="en-US" dirty="0"/>
              <a:t> </a:t>
            </a:r>
            <a:r>
              <a:rPr lang="en-US" dirty="0" err="1"/>
              <a:t>sau</a:t>
            </a:r>
            <a:r>
              <a:rPr lang="en-US" dirty="0"/>
              <a:t> </a:t>
            </a:r>
            <a:r>
              <a:rPr lang="en-US" dirty="0" err="1"/>
              <a:t>mỗi</a:t>
            </a:r>
            <a:r>
              <a:rPr lang="en-US" dirty="0"/>
              <a:t> </a:t>
            </a:r>
            <a:r>
              <a:rPr lang="en-US" dirty="0" err="1"/>
              <a:t>lần</a:t>
            </a:r>
            <a:r>
              <a:rPr lang="en-US" dirty="0"/>
              <a:t> </a:t>
            </a:r>
            <a:r>
              <a:rPr lang="en-US" dirty="0" err="1"/>
              <a:t>chập</a:t>
            </a:r>
            <a:r>
              <a:rPr lang="en-US" dirty="0"/>
              <a:t> </a:t>
            </a:r>
            <a:r>
              <a:rPr lang="en-US" dirty="0" err="1"/>
              <a:t>và</a:t>
            </a:r>
            <a:r>
              <a:rPr lang="en-US" dirty="0"/>
              <a:t> </a:t>
            </a:r>
            <a:r>
              <a:rPr lang="en-US" dirty="0" err="1"/>
              <a:t>trước</a:t>
            </a:r>
            <a:r>
              <a:rPr lang="en-US" dirty="0"/>
              <a:t> </a:t>
            </a:r>
            <a:r>
              <a:rPr lang="en-US" dirty="0" err="1"/>
              <a:t>khi</a:t>
            </a:r>
            <a:r>
              <a:rPr lang="en-US" dirty="0"/>
              <a:t> </a:t>
            </a:r>
            <a:r>
              <a:rPr lang="en-US" dirty="0" err="1"/>
              <a:t>kích</a:t>
            </a:r>
            <a:r>
              <a:rPr lang="en-US" dirty="0"/>
              <a:t> </a:t>
            </a:r>
            <a:r>
              <a:rPr lang="en-US" dirty="0" err="1"/>
              <a:t>hoạt</a:t>
            </a:r>
            <a:r>
              <a:rPr lang="en-US" dirty="0"/>
              <a:t>.</a:t>
            </a:r>
          </a:p>
          <a:p>
            <a:pPr algn="just"/>
            <a:endParaRPr lang="en-US" dirty="0"/>
          </a:p>
        </p:txBody>
      </p:sp>
      <p:sp>
        <p:nvSpPr>
          <p:cNvPr id="4" name="Slide Number Placeholder 3"/>
          <p:cNvSpPr>
            <a:spLocks noGrp="1"/>
          </p:cNvSpPr>
          <p:nvPr>
            <p:ph type="sldNum" sz="quarter" idx="12"/>
          </p:nvPr>
        </p:nvSpPr>
        <p:spPr/>
        <p:txBody>
          <a:bodyPr/>
          <a:lstStyle/>
          <a:p>
            <a:fld id="{20B7F220-0825-4B9B-9156-FF79F33775FE}" type="slidenum">
              <a:rPr lang="vi-VN" smtClean="0"/>
              <a:t>28</a:t>
            </a:fld>
            <a:endParaRPr lang="vi-VN"/>
          </a:p>
        </p:txBody>
      </p:sp>
    </p:spTree>
    <p:extLst>
      <p:ext uri="{BB962C8B-B14F-4D97-AF65-F5344CB8AC3E}">
        <p14:creationId xmlns:p14="http://schemas.microsoft.com/office/powerpoint/2010/main" val="3121836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RESIDUAL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gn="just"/>
                <a:r>
                  <a:rPr lang="en-US" dirty="0"/>
                  <a:t>Khởi </a:t>
                </a:r>
                <a:r>
                  <a:rPr lang="en-US" dirty="0" err="1"/>
                  <a:t>tạo</a:t>
                </a:r>
                <a:r>
                  <a:rPr lang="en-US" dirty="0"/>
                  <a:t> </a:t>
                </a:r>
                <a:r>
                  <a:rPr lang="en-US" dirty="0" err="1"/>
                  <a:t>trọng</a:t>
                </a:r>
                <a:r>
                  <a:rPr lang="en-US" dirty="0"/>
                  <a:t> </a:t>
                </a:r>
                <a:r>
                  <a:rPr lang="en-US" dirty="0" err="1"/>
                  <a:t>số</a:t>
                </a:r>
                <a:r>
                  <a:rPr lang="en-US" dirty="0"/>
                  <a:t> </a:t>
                </a:r>
                <a:r>
                  <a:rPr lang="en-US" dirty="0" err="1"/>
                  <a:t>và</a:t>
                </a:r>
                <a:r>
                  <a:rPr lang="en-US" dirty="0"/>
                  <a:t> </a:t>
                </a:r>
                <a:r>
                  <a:rPr lang="en-US" dirty="0" err="1"/>
                  <a:t>huấn</a:t>
                </a:r>
                <a:r>
                  <a:rPr lang="en-US" dirty="0"/>
                  <a:t> </a:t>
                </a:r>
                <a:r>
                  <a:rPr lang="en-US" dirty="0" err="1"/>
                  <a:t>luyện</a:t>
                </a:r>
                <a:r>
                  <a:rPr lang="en-US" dirty="0"/>
                  <a:t> </a:t>
                </a:r>
                <a:r>
                  <a:rPr lang="en-US" dirty="0" err="1"/>
                  <a:t>các</a:t>
                </a:r>
                <a:r>
                  <a:rPr lang="en-US" dirty="0"/>
                  <a:t> </a:t>
                </a:r>
                <a:r>
                  <a:rPr lang="en-US" dirty="0" err="1"/>
                  <a:t>mạng</a:t>
                </a:r>
                <a:r>
                  <a:rPr lang="en-US" dirty="0"/>
                  <a:t> </a:t>
                </a:r>
                <a:r>
                  <a:rPr lang="en-US" dirty="0" err="1"/>
                  <a:t>thường</a:t>
                </a:r>
                <a:r>
                  <a:rPr lang="en-US" dirty="0"/>
                  <a:t>/</a:t>
                </a:r>
                <a:r>
                  <a:rPr lang="en-US" dirty="0" err="1"/>
                  <a:t>dư</a:t>
                </a:r>
                <a:r>
                  <a:rPr lang="en-US" dirty="0"/>
                  <a:t> </a:t>
                </a:r>
                <a:r>
                  <a:rPr lang="en-US" dirty="0" err="1"/>
                  <a:t>từ</a:t>
                </a:r>
                <a:r>
                  <a:rPr lang="en-US" dirty="0"/>
                  <a:t> </a:t>
                </a:r>
                <a:r>
                  <a:rPr lang="en-US" dirty="0" err="1"/>
                  <a:t>đầu</a:t>
                </a:r>
                <a:r>
                  <a:rPr lang="en-US" dirty="0"/>
                  <a:t>.</a:t>
                </a:r>
              </a:p>
              <a:p>
                <a:pPr algn="just"/>
                <a:endParaRPr lang="en-US" dirty="0"/>
              </a:p>
              <a:p>
                <a:pPr algn="just"/>
                <a:r>
                  <a:rPr lang="en-US" dirty="0" err="1"/>
                  <a:t>Sử</a:t>
                </a:r>
                <a:r>
                  <a:rPr lang="en-US" dirty="0"/>
                  <a:t> </a:t>
                </a:r>
                <a:r>
                  <a:rPr lang="en-US" dirty="0" err="1"/>
                  <a:t>dụng</a:t>
                </a:r>
                <a:r>
                  <a:rPr lang="en-US" dirty="0"/>
                  <a:t> SGD </a:t>
                </a:r>
                <a:r>
                  <a:rPr lang="en-US" dirty="0" err="1"/>
                  <a:t>với</a:t>
                </a:r>
                <a:r>
                  <a:rPr lang="en-US" dirty="0"/>
                  <a:t> </a:t>
                </a:r>
                <a:r>
                  <a:rPr lang="en-US" dirty="0" err="1"/>
                  <a:t>kích</a:t>
                </a:r>
                <a:r>
                  <a:rPr lang="en-US" dirty="0"/>
                  <a:t> </a:t>
                </a:r>
                <a:r>
                  <a:rPr lang="en-US" dirty="0" err="1"/>
                  <a:t>thước</a:t>
                </a:r>
                <a:r>
                  <a:rPr lang="en-US" dirty="0"/>
                  <a:t> mini-batch 256.</a:t>
                </a:r>
              </a:p>
              <a:p>
                <a:pPr algn="just"/>
                <a:endParaRPr lang="en-US" dirty="0"/>
              </a:p>
              <a:p>
                <a:pPr algn="just"/>
                <a:r>
                  <a:rPr lang="en-US" dirty="0" err="1"/>
                  <a:t>Tỉ</a:t>
                </a:r>
                <a:r>
                  <a:rPr lang="en-US" dirty="0"/>
                  <a:t> </a:t>
                </a:r>
                <a:r>
                  <a:rPr lang="en-US" dirty="0" err="1"/>
                  <a:t>lệ</a:t>
                </a:r>
                <a:r>
                  <a:rPr lang="en-US" dirty="0"/>
                  <a:t> </a:t>
                </a:r>
                <a:r>
                  <a:rPr lang="en-US" dirty="0" err="1"/>
                  <a:t>học</a:t>
                </a:r>
                <a:r>
                  <a:rPr lang="en-US" dirty="0"/>
                  <a:t> (learning rate) </a:t>
                </a:r>
                <a:r>
                  <a:rPr lang="en-US" dirty="0" err="1"/>
                  <a:t>bắt</a:t>
                </a:r>
                <a:r>
                  <a:rPr lang="en-US" dirty="0"/>
                  <a:t> </a:t>
                </a:r>
                <a:r>
                  <a:rPr lang="en-US" dirty="0" err="1"/>
                  <a:t>đầu</a:t>
                </a:r>
                <a:r>
                  <a:rPr lang="en-US" dirty="0"/>
                  <a:t> </a:t>
                </a:r>
                <a:r>
                  <a:rPr lang="en-US" dirty="0" err="1"/>
                  <a:t>từ</a:t>
                </a:r>
                <a:r>
                  <a:rPr lang="en-US" dirty="0"/>
                  <a:t> 0.1 </a:t>
                </a:r>
                <a:r>
                  <a:rPr lang="en-US" dirty="0" err="1"/>
                  <a:t>và</a:t>
                </a:r>
                <a:r>
                  <a:rPr lang="en-US" dirty="0"/>
                  <a:t> </a:t>
                </a:r>
                <a:r>
                  <a:rPr lang="en-US" dirty="0" err="1"/>
                  <a:t>được</a:t>
                </a:r>
                <a:r>
                  <a:rPr lang="en-US" dirty="0"/>
                  <a:t> chia 10 </a:t>
                </a:r>
                <a:r>
                  <a:rPr lang="en-US" dirty="0" err="1"/>
                  <a:t>khi</a:t>
                </a:r>
                <a:r>
                  <a:rPr lang="en-US" dirty="0"/>
                  <a:t> </a:t>
                </a:r>
                <a:r>
                  <a:rPr lang="en-US" dirty="0" err="1"/>
                  <a:t>lỗi</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được</a:t>
                </a:r>
                <a:r>
                  <a:rPr lang="en-US" dirty="0"/>
                  <a:t> </a:t>
                </a:r>
                <a:r>
                  <a:rPr lang="en-US" dirty="0" err="1"/>
                  <a:t>huấn</a:t>
                </a:r>
                <a:r>
                  <a:rPr lang="en-US" dirty="0"/>
                  <a:t> </a:t>
                </a:r>
                <a:r>
                  <a:rPr lang="en-US" dirty="0" err="1"/>
                  <a:t>luyện</a:t>
                </a:r>
                <a:r>
                  <a:rPr lang="en-US" dirty="0"/>
                  <a:t> </a:t>
                </a:r>
                <a:r>
                  <a:rPr lang="en-US" dirty="0" err="1"/>
                  <a:t>lên</a:t>
                </a:r>
                <a:r>
                  <a:rPr lang="en-US" dirty="0"/>
                  <a:t> </a:t>
                </a:r>
                <a:r>
                  <a:rPr lang="en-US" dirty="0" err="1"/>
                  <a:t>tới</a:t>
                </a:r>
                <a:r>
                  <a:rPr lang="en-US" dirty="0"/>
                  <a:t> 60 x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oMath>
                </a14:m>
                <a:r>
                  <a:rPr lang="en-US" dirty="0"/>
                  <a:t> </a:t>
                </a:r>
                <a:r>
                  <a:rPr lang="en-US" dirty="0" err="1"/>
                  <a:t>lần</a:t>
                </a:r>
                <a:r>
                  <a:rPr lang="en-US" dirty="0"/>
                  <a:t> </a:t>
                </a:r>
                <a:r>
                  <a:rPr lang="en-US" dirty="0" err="1"/>
                  <a:t>lặp</a:t>
                </a:r>
                <a:r>
                  <a:rPr lang="en-US" dirty="0"/>
                  <a:t> </a:t>
                </a:r>
                <a:r>
                  <a:rPr lang="en-US" dirty="0" err="1"/>
                  <a:t>lại</a:t>
                </a:r>
                <a:r>
                  <a:rPr lang="en-US" dirty="0"/>
                  <a:t>.</a:t>
                </a:r>
              </a:p>
              <a:p>
                <a:pPr algn="just"/>
                <a:endParaRPr lang="en-US" dirty="0"/>
              </a:p>
              <a:p>
                <a:pPr algn="just"/>
                <a:r>
                  <a:rPr lang="en-US" dirty="0" err="1"/>
                  <a:t>Sử</a:t>
                </a:r>
                <a:r>
                  <a:rPr lang="en-US" dirty="0"/>
                  <a:t> </a:t>
                </a:r>
                <a:r>
                  <a:rPr lang="en-US" dirty="0" err="1"/>
                  <a:t>dụng</a:t>
                </a:r>
                <a:r>
                  <a:rPr lang="en-US" dirty="0"/>
                  <a:t> </a:t>
                </a:r>
                <a:r>
                  <a:rPr lang="en-US" dirty="0" err="1"/>
                  <a:t>phân</a:t>
                </a:r>
                <a:r>
                  <a:rPr lang="en-US" dirty="0"/>
                  <a:t> </a:t>
                </a:r>
                <a:r>
                  <a:rPr lang="en-US" dirty="0" err="1"/>
                  <a:t>rã</a:t>
                </a:r>
                <a:r>
                  <a:rPr lang="en-US" dirty="0"/>
                  <a:t> </a:t>
                </a:r>
                <a:r>
                  <a:rPr lang="en-US" dirty="0" err="1"/>
                  <a:t>trọng</a:t>
                </a:r>
                <a:r>
                  <a:rPr lang="en-US" dirty="0"/>
                  <a:t> </a:t>
                </a:r>
                <a:r>
                  <a:rPr lang="en-US" dirty="0" err="1"/>
                  <a:t>số</a:t>
                </a:r>
                <a:r>
                  <a:rPr lang="en-US" dirty="0"/>
                  <a:t> 0.0001 </a:t>
                </a:r>
                <a:r>
                  <a:rPr lang="en-US" dirty="0" err="1"/>
                  <a:t>và</a:t>
                </a:r>
                <a:r>
                  <a:rPr lang="en-US" dirty="0"/>
                  <a:t> </a:t>
                </a:r>
                <a:r>
                  <a:rPr lang="en-US" dirty="0" err="1"/>
                  <a:t>động</a:t>
                </a:r>
                <a:r>
                  <a:rPr lang="en-US" dirty="0"/>
                  <a:t> </a:t>
                </a:r>
                <a:r>
                  <a:rPr lang="en-US" dirty="0" err="1"/>
                  <a:t>lượng</a:t>
                </a:r>
                <a:r>
                  <a:rPr lang="en-US" dirty="0"/>
                  <a:t> 0.9. </a:t>
                </a:r>
                <a:r>
                  <a:rPr lang="en-US" dirty="0" err="1"/>
                  <a:t>Không</a:t>
                </a:r>
                <a:r>
                  <a:rPr lang="en-US" dirty="0"/>
                  <a:t> </a:t>
                </a:r>
                <a:r>
                  <a:rPr lang="en-US" dirty="0" err="1"/>
                  <a:t>sử</a:t>
                </a:r>
                <a:r>
                  <a:rPr lang="en-US" dirty="0"/>
                  <a:t> </a:t>
                </a:r>
                <a:r>
                  <a:rPr lang="en-US" dirty="0" err="1"/>
                  <a:t>dụng</a:t>
                </a:r>
                <a:r>
                  <a:rPr lang="en-US" dirty="0"/>
                  <a:t> dropout.</a:t>
                </a:r>
              </a:p>
              <a:p>
                <a:pPr algn="just"/>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72" t="-840" r="-77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0B7F220-0825-4B9B-9156-FF79F33775FE}" type="slidenum">
              <a:rPr lang="vi-VN" smtClean="0"/>
              <a:t>29</a:t>
            </a:fld>
            <a:endParaRPr lang="vi-VN"/>
          </a:p>
        </p:txBody>
      </p:sp>
    </p:spTree>
    <p:extLst>
      <p:ext uri="{BB962C8B-B14F-4D97-AF65-F5344CB8AC3E}">
        <p14:creationId xmlns:p14="http://schemas.microsoft.com/office/powerpoint/2010/main" val="272247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89707"/>
            <a:ext cx="8229600" cy="1143000"/>
          </a:xfrm>
        </p:spPr>
        <p:txBody>
          <a:bodyPr/>
          <a:lstStyle/>
          <a:p>
            <a:r>
              <a:rPr lang="vi-VN" b="1" dirty="0"/>
              <a:t>GIỚI THIỆU </a:t>
            </a:r>
            <a:endParaRPr lang="en-US" b="1" dirty="0"/>
          </a:p>
        </p:txBody>
      </p:sp>
      <p:grpSp>
        <p:nvGrpSpPr>
          <p:cNvPr id="61" name="Group 60"/>
          <p:cNvGrpSpPr/>
          <p:nvPr/>
        </p:nvGrpSpPr>
        <p:grpSpPr>
          <a:xfrm>
            <a:off x="1984755" y="1699977"/>
            <a:ext cx="4047433" cy="4646870"/>
            <a:chOff x="125506" y="1718725"/>
            <a:chExt cx="4047433" cy="4646869"/>
          </a:xfrm>
        </p:grpSpPr>
        <p:sp>
          <p:nvSpPr>
            <p:cNvPr id="6" name="Rectangle 5"/>
            <p:cNvSpPr/>
            <p:nvPr/>
          </p:nvSpPr>
          <p:spPr>
            <a:xfrm>
              <a:off x="1824185" y="1718725"/>
              <a:ext cx="2348754" cy="3781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dirty="0">
                  <a:latin typeface="+mj-lt"/>
                </a:rPr>
                <a:t>Nhận dạng </a:t>
              </a:r>
              <a:r>
                <a:rPr lang="en-US" dirty="0" err="1">
                  <a:latin typeface="+mj-lt"/>
                </a:rPr>
                <a:t>hình</a:t>
              </a:r>
              <a:r>
                <a:rPr lang="en-US" dirty="0">
                  <a:latin typeface="+mj-lt"/>
                </a:rPr>
                <a:t> </a:t>
              </a:r>
              <a:r>
                <a:rPr lang="en-US" dirty="0" err="1">
                  <a:latin typeface="+mj-lt"/>
                </a:rPr>
                <a:t>ảnh</a:t>
              </a:r>
              <a:endParaRPr lang="en-US" dirty="0">
                <a:latin typeface="+mj-lt"/>
              </a:endParaRPr>
            </a:p>
          </p:txBody>
        </p:sp>
        <p:sp>
          <p:nvSpPr>
            <p:cNvPr id="7" name="Rectangle 6"/>
            <p:cNvSpPr/>
            <p:nvPr/>
          </p:nvSpPr>
          <p:spPr>
            <a:xfrm>
              <a:off x="125506" y="2685607"/>
              <a:ext cx="1800810" cy="2674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a:latin typeface="+mj-lt"/>
                  <a:cs typeface="Times New Roman" panose="02020603050405020304" pitchFamily="18" charset="0"/>
                </a:rPr>
                <a:t>Người, động vật </a:t>
              </a:r>
              <a:endParaRPr lang="en-US">
                <a:latin typeface="+mj-lt"/>
                <a:cs typeface="Times New Roman" panose="02020603050405020304" pitchFamily="18" charset="0"/>
              </a:endParaRPr>
            </a:p>
          </p:txBody>
        </p:sp>
        <p:sp>
          <p:nvSpPr>
            <p:cNvPr id="8" name="Rectangle 7"/>
            <p:cNvSpPr/>
            <p:nvPr/>
          </p:nvSpPr>
          <p:spPr>
            <a:xfrm>
              <a:off x="2122406" y="2708574"/>
              <a:ext cx="1757082" cy="28094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a:latin typeface="+mj-lt"/>
                  <a:cs typeface="Times New Roman" panose="02020603050405020304" pitchFamily="18" charset="0"/>
                </a:rPr>
                <a:t>Đồ vật</a:t>
              </a:r>
              <a:endParaRPr lang="en-US">
                <a:latin typeface="+mj-lt"/>
                <a:cs typeface="Times New Roman" panose="02020603050405020304" pitchFamily="18" charset="0"/>
              </a:endParaRPr>
            </a:p>
          </p:txBody>
        </p:sp>
        <p:cxnSp>
          <p:nvCxnSpPr>
            <p:cNvPr id="9" name="Straight Arrow Connector 8"/>
            <p:cNvCxnSpPr>
              <a:cxnSpLocks/>
              <a:stCxn id="6" idx="2"/>
              <a:endCxn id="7" idx="0"/>
            </p:cNvCxnSpPr>
            <p:nvPr/>
          </p:nvCxnSpPr>
          <p:spPr>
            <a:xfrm flipH="1">
              <a:off x="1025911" y="2096826"/>
              <a:ext cx="1972651" cy="588781"/>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10" name="Straight Arrow Connector 9"/>
            <p:cNvCxnSpPr>
              <a:cxnSpLocks/>
              <a:stCxn id="6" idx="2"/>
              <a:endCxn id="8" idx="0"/>
            </p:cNvCxnSpPr>
            <p:nvPr/>
          </p:nvCxnSpPr>
          <p:spPr>
            <a:xfrm>
              <a:off x="2998562" y="2096826"/>
              <a:ext cx="2385" cy="611748"/>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11" name="Rectangle 10"/>
            <p:cNvSpPr/>
            <p:nvPr/>
          </p:nvSpPr>
          <p:spPr>
            <a:xfrm>
              <a:off x="640977" y="3218236"/>
              <a:ext cx="1241611" cy="38991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vi-VN">
                  <a:latin typeface="+mj-lt"/>
                </a:rPr>
                <a:t>Cử chỉ</a:t>
              </a:r>
              <a:endParaRPr lang="en-US">
                <a:latin typeface="+mj-lt"/>
              </a:endParaRPr>
            </a:p>
          </p:txBody>
        </p:sp>
        <p:sp>
          <p:nvSpPr>
            <p:cNvPr id="12" name="Rectangle 11"/>
            <p:cNvSpPr/>
            <p:nvPr/>
          </p:nvSpPr>
          <p:spPr>
            <a:xfrm>
              <a:off x="640976" y="3873284"/>
              <a:ext cx="1241612" cy="38991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a:latin typeface="+mj-lt"/>
                </a:rPr>
                <a:t>Khuôn mặt</a:t>
              </a:r>
              <a:endParaRPr lang="en-US">
                <a:latin typeface="+mj-lt"/>
              </a:endParaRPr>
            </a:p>
          </p:txBody>
        </p:sp>
        <p:sp>
          <p:nvSpPr>
            <p:cNvPr id="13" name="Rectangle 12"/>
            <p:cNvSpPr/>
            <p:nvPr/>
          </p:nvSpPr>
          <p:spPr>
            <a:xfrm>
              <a:off x="640976" y="4528332"/>
              <a:ext cx="1241612" cy="38991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vi-VN">
                  <a:latin typeface="+mj-lt"/>
                </a:rPr>
                <a:t>Bàn tay</a:t>
              </a:r>
              <a:endParaRPr lang="en-US">
                <a:latin typeface="+mj-lt"/>
              </a:endParaRPr>
            </a:p>
          </p:txBody>
        </p:sp>
        <p:sp>
          <p:nvSpPr>
            <p:cNvPr id="14" name="Rectangle 13"/>
            <p:cNvSpPr/>
            <p:nvPr/>
          </p:nvSpPr>
          <p:spPr>
            <a:xfrm>
              <a:off x="640976" y="5247386"/>
              <a:ext cx="1241612" cy="38991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vi-VN">
                  <a:latin typeface="+mj-lt"/>
                </a:rPr>
                <a:t>Giới tính</a:t>
              </a:r>
              <a:endParaRPr lang="en-US">
                <a:latin typeface="+mj-lt"/>
              </a:endParaRPr>
            </a:p>
          </p:txBody>
        </p:sp>
        <p:sp>
          <p:nvSpPr>
            <p:cNvPr id="15" name="Rectangle 14"/>
            <p:cNvSpPr/>
            <p:nvPr/>
          </p:nvSpPr>
          <p:spPr>
            <a:xfrm>
              <a:off x="640976" y="5966440"/>
              <a:ext cx="1241612" cy="38991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vi-VN">
                  <a:latin typeface="+mj-lt"/>
                </a:rPr>
                <a:t>v.v ...</a:t>
              </a:r>
              <a:endParaRPr lang="en-US">
                <a:latin typeface="+mj-lt"/>
              </a:endParaRPr>
            </a:p>
          </p:txBody>
        </p:sp>
        <p:cxnSp>
          <p:nvCxnSpPr>
            <p:cNvPr id="16" name="Straight Connector 15"/>
            <p:cNvCxnSpPr>
              <a:stCxn id="7" idx="1"/>
            </p:cNvCxnSpPr>
            <p:nvPr/>
          </p:nvCxnSpPr>
          <p:spPr>
            <a:xfrm>
              <a:off x="125506" y="2819357"/>
              <a:ext cx="0" cy="3373423"/>
            </a:xfrm>
            <a:prstGeom prst="line">
              <a:avLst/>
            </a:prstGeom>
          </p:spPr>
          <p:style>
            <a:lnRef idx="2">
              <a:schemeClr val="accent1"/>
            </a:lnRef>
            <a:fillRef idx="1">
              <a:schemeClr val="lt1"/>
            </a:fillRef>
            <a:effectRef idx="0">
              <a:schemeClr val="accent1"/>
            </a:effectRef>
            <a:fontRef idx="minor">
              <a:schemeClr val="dk1"/>
            </a:fontRef>
          </p:style>
        </p:cxnSp>
        <p:cxnSp>
          <p:nvCxnSpPr>
            <p:cNvPr id="17" name="Straight Arrow Connector 16"/>
            <p:cNvCxnSpPr>
              <a:endCxn id="11" idx="1"/>
            </p:cNvCxnSpPr>
            <p:nvPr/>
          </p:nvCxnSpPr>
          <p:spPr>
            <a:xfrm>
              <a:off x="125506" y="3413195"/>
              <a:ext cx="51547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18" name="Straight Arrow Connector 17"/>
            <p:cNvCxnSpPr/>
            <p:nvPr/>
          </p:nvCxnSpPr>
          <p:spPr>
            <a:xfrm>
              <a:off x="125506" y="4059283"/>
              <a:ext cx="51547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19" name="Straight Arrow Connector 18"/>
            <p:cNvCxnSpPr/>
            <p:nvPr/>
          </p:nvCxnSpPr>
          <p:spPr>
            <a:xfrm>
              <a:off x="125506" y="4723291"/>
              <a:ext cx="51547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0" name="Straight Arrow Connector 19"/>
            <p:cNvCxnSpPr/>
            <p:nvPr/>
          </p:nvCxnSpPr>
          <p:spPr>
            <a:xfrm>
              <a:off x="125506" y="5442345"/>
              <a:ext cx="51547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1" name="Straight Arrow Connector 20"/>
            <p:cNvCxnSpPr/>
            <p:nvPr/>
          </p:nvCxnSpPr>
          <p:spPr>
            <a:xfrm>
              <a:off x="125506" y="6192780"/>
              <a:ext cx="51547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22" name="Rectangle 21"/>
            <p:cNvSpPr/>
            <p:nvPr/>
          </p:nvSpPr>
          <p:spPr>
            <a:xfrm>
              <a:off x="2626670" y="3227472"/>
              <a:ext cx="1252817" cy="38991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atin typeface="Times New Roman" panose="02020603050405020304" pitchFamily="18" charset="0"/>
                  <a:cs typeface="Times New Roman" panose="02020603050405020304" pitchFamily="18" charset="0"/>
                </a:rPr>
                <a:t>Bàn ghế</a:t>
              </a:r>
            </a:p>
          </p:txBody>
        </p:sp>
        <p:sp>
          <p:nvSpPr>
            <p:cNvPr id="23" name="Rectangle 22"/>
            <p:cNvSpPr/>
            <p:nvPr/>
          </p:nvSpPr>
          <p:spPr>
            <a:xfrm>
              <a:off x="2626668" y="3882520"/>
              <a:ext cx="1252819" cy="38991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vi-VN">
                  <a:latin typeface="+mj-lt"/>
                </a:rPr>
                <a:t>Biển số xe</a:t>
              </a:r>
              <a:endParaRPr lang="en-US">
                <a:latin typeface="+mj-lt"/>
              </a:endParaRPr>
            </a:p>
          </p:txBody>
        </p:sp>
        <p:sp>
          <p:nvSpPr>
            <p:cNvPr id="24" name="Rectangle 23"/>
            <p:cNvSpPr/>
            <p:nvPr/>
          </p:nvSpPr>
          <p:spPr>
            <a:xfrm>
              <a:off x="2626669" y="4537568"/>
              <a:ext cx="1252818" cy="38991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vi-VN">
                  <a:latin typeface="+mj-lt"/>
                </a:rPr>
                <a:t>Nhãn hiệu</a:t>
              </a:r>
              <a:endParaRPr lang="en-US">
                <a:latin typeface="+mj-lt"/>
              </a:endParaRPr>
            </a:p>
          </p:txBody>
        </p:sp>
        <p:sp>
          <p:nvSpPr>
            <p:cNvPr id="25" name="Rectangle 24"/>
            <p:cNvSpPr/>
            <p:nvPr/>
          </p:nvSpPr>
          <p:spPr>
            <a:xfrm>
              <a:off x="2626669" y="5256622"/>
              <a:ext cx="1252818" cy="38991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err="1">
                  <a:latin typeface="Times New Roman" panose="02020603050405020304" pitchFamily="18" charset="0"/>
                  <a:cs typeface="Times New Roman" panose="02020603050405020304" pitchFamily="18" charset="0"/>
                </a:rPr>
                <a:t>Sách</a:t>
              </a:r>
              <a:endParaRPr lang="en-US">
                <a:latin typeface="Times New Roman" panose="02020603050405020304" pitchFamily="18" charset="0"/>
                <a:cs typeface="Times New Roman" panose="02020603050405020304" pitchFamily="18" charset="0"/>
              </a:endParaRPr>
            </a:p>
          </p:txBody>
        </p:sp>
        <p:sp>
          <p:nvSpPr>
            <p:cNvPr id="26" name="Rectangle 25"/>
            <p:cNvSpPr/>
            <p:nvPr/>
          </p:nvSpPr>
          <p:spPr>
            <a:xfrm>
              <a:off x="2626669" y="5975676"/>
              <a:ext cx="1252818" cy="38991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vi-VN">
                  <a:latin typeface="+mj-lt"/>
                </a:rPr>
                <a:t>v.v ...</a:t>
              </a:r>
              <a:endParaRPr lang="en-US">
                <a:latin typeface="+mj-lt"/>
              </a:endParaRPr>
            </a:p>
          </p:txBody>
        </p:sp>
        <p:cxnSp>
          <p:nvCxnSpPr>
            <p:cNvPr id="27" name="Straight Connector 26"/>
            <p:cNvCxnSpPr>
              <a:stCxn id="8" idx="1"/>
            </p:cNvCxnSpPr>
            <p:nvPr/>
          </p:nvCxnSpPr>
          <p:spPr>
            <a:xfrm>
              <a:off x="2122406" y="2849047"/>
              <a:ext cx="6724" cy="3337690"/>
            </a:xfrm>
            <a:prstGeom prst="line">
              <a:avLst/>
            </a:prstGeom>
          </p:spPr>
          <p:style>
            <a:lnRef idx="2">
              <a:schemeClr val="accent1"/>
            </a:lnRef>
            <a:fillRef idx="1">
              <a:schemeClr val="lt1"/>
            </a:fillRef>
            <a:effectRef idx="0">
              <a:schemeClr val="accent1"/>
            </a:effectRef>
            <a:fontRef idx="minor">
              <a:schemeClr val="dk1"/>
            </a:fontRef>
          </p:style>
        </p:cxnSp>
        <p:cxnSp>
          <p:nvCxnSpPr>
            <p:cNvPr id="28" name="Straight Arrow Connector 27"/>
            <p:cNvCxnSpPr>
              <a:cxnSpLocks/>
              <a:endCxn id="22" idx="1"/>
            </p:cNvCxnSpPr>
            <p:nvPr/>
          </p:nvCxnSpPr>
          <p:spPr>
            <a:xfrm flipV="1">
              <a:off x="2129130" y="3422431"/>
              <a:ext cx="497540" cy="13444"/>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29" name="Straight Arrow Connector 28"/>
            <p:cNvCxnSpPr/>
            <p:nvPr/>
          </p:nvCxnSpPr>
          <p:spPr>
            <a:xfrm>
              <a:off x="2111199" y="4068519"/>
              <a:ext cx="51547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0" name="Straight Arrow Connector 29"/>
            <p:cNvCxnSpPr/>
            <p:nvPr/>
          </p:nvCxnSpPr>
          <p:spPr>
            <a:xfrm>
              <a:off x="2111199" y="4732527"/>
              <a:ext cx="51547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1" name="Straight Arrow Connector 30"/>
            <p:cNvCxnSpPr/>
            <p:nvPr/>
          </p:nvCxnSpPr>
          <p:spPr>
            <a:xfrm>
              <a:off x="2111199" y="5451581"/>
              <a:ext cx="51547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32" name="Straight Arrow Connector 31"/>
            <p:cNvCxnSpPr/>
            <p:nvPr/>
          </p:nvCxnSpPr>
          <p:spPr>
            <a:xfrm>
              <a:off x="2129130" y="6186737"/>
              <a:ext cx="51547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grpSp>
      <p:sp>
        <p:nvSpPr>
          <p:cNvPr id="60" name="Rectangle 59"/>
          <p:cNvSpPr/>
          <p:nvPr/>
        </p:nvSpPr>
        <p:spPr>
          <a:xfrm>
            <a:off x="5932442" y="2693513"/>
            <a:ext cx="1757083" cy="28094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a:latin typeface="+mj-lt"/>
                <a:cs typeface="Times New Roman" panose="02020603050405020304" pitchFamily="18" charset="0"/>
              </a:rPr>
              <a:t>Ngữ cảnh</a:t>
            </a:r>
            <a:endParaRPr lang="en-US">
              <a:latin typeface="+mj-lt"/>
              <a:cs typeface="Times New Roman" panose="02020603050405020304" pitchFamily="18" charset="0"/>
            </a:endParaRPr>
          </a:p>
        </p:txBody>
      </p:sp>
      <p:cxnSp>
        <p:nvCxnSpPr>
          <p:cNvPr id="63" name="Straight Arrow Connector 62"/>
          <p:cNvCxnSpPr>
            <a:cxnSpLocks/>
            <a:stCxn id="6" idx="2"/>
            <a:endCxn id="60" idx="0"/>
          </p:cNvCxnSpPr>
          <p:nvPr/>
        </p:nvCxnSpPr>
        <p:spPr>
          <a:xfrm>
            <a:off x="4857811" y="2078078"/>
            <a:ext cx="1953175" cy="615435"/>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64" name="Rectangle 63"/>
          <p:cNvSpPr/>
          <p:nvPr/>
        </p:nvSpPr>
        <p:spPr>
          <a:xfrm>
            <a:off x="6432563" y="3215990"/>
            <a:ext cx="1252817" cy="38991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700" err="1">
                <a:latin typeface="Times New Roman" panose="02020603050405020304" pitchFamily="18" charset="0"/>
                <a:cs typeface="Times New Roman" panose="02020603050405020304" pitchFamily="18" charset="0"/>
              </a:rPr>
              <a:t>Không</a:t>
            </a:r>
            <a:r>
              <a:rPr lang="en-US" sz="1700">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gian</a:t>
            </a:r>
            <a:endParaRPr lang="en-US">
              <a:latin typeface="Times New Roman" panose="02020603050405020304" pitchFamily="18" charset="0"/>
              <a:cs typeface="Times New Roman" panose="02020603050405020304" pitchFamily="18" charset="0"/>
            </a:endParaRPr>
          </a:p>
        </p:txBody>
      </p:sp>
      <p:sp>
        <p:nvSpPr>
          <p:cNvPr id="65" name="Rectangle 64"/>
          <p:cNvSpPr/>
          <p:nvPr/>
        </p:nvSpPr>
        <p:spPr>
          <a:xfrm>
            <a:off x="6432561" y="3871038"/>
            <a:ext cx="1252819" cy="38991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err="1">
                <a:latin typeface="Times New Roman" panose="02020603050405020304" pitchFamily="18" charset="0"/>
                <a:cs typeface="Times New Roman" panose="02020603050405020304" pitchFamily="18" charset="0"/>
              </a:rPr>
              <a:t>Thời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gian</a:t>
            </a:r>
            <a:endParaRPr lang="en-US">
              <a:latin typeface="Times New Roman" panose="02020603050405020304" pitchFamily="18" charset="0"/>
              <a:cs typeface="Times New Roman" panose="02020603050405020304" pitchFamily="18" charset="0"/>
            </a:endParaRPr>
          </a:p>
        </p:txBody>
      </p:sp>
      <p:sp>
        <p:nvSpPr>
          <p:cNvPr id="66" name="Rectangle 65"/>
          <p:cNvSpPr/>
          <p:nvPr/>
        </p:nvSpPr>
        <p:spPr>
          <a:xfrm>
            <a:off x="6432560" y="4526086"/>
            <a:ext cx="1252819" cy="38991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vi-VN">
                <a:latin typeface="+mj-lt"/>
              </a:rPr>
              <a:t>v.v ...</a:t>
            </a:r>
            <a:endParaRPr lang="en-US">
              <a:latin typeface="+mj-lt"/>
            </a:endParaRPr>
          </a:p>
        </p:txBody>
      </p:sp>
      <p:cxnSp>
        <p:nvCxnSpPr>
          <p:cNvPr id="69" name="Straight Connector 68"/>
          <p:cNvCxnSpPr>
            <a:cxnSpLocks/>
          </p:cNvCxnSpPr>
          <p:nvPr/>
        </p:nvCxnSpPr>
        <p:spPr>
          <a:xfrm>
            <a:off x="5928298" y="2837563"/>
            <a:ext cx="4144" cy="1876217"/>
          </a:xfrm>
          <a:prstGeom prst="line">
            <a:avLst/>
          </a:prstGeom>
        </p:spPr>
        <p:style>
          <a:lnRef idx="2">
            <a:schemeClr val="accent1"/>
          </a:lnRef>
          <a:fillRef idx="1">
            <a:schemeClr val="lt1"/>
          </a:fillRef>
          <a:effectRef idx="0">
            <a:schemeClr val="accent1"/>
          </a:effectRef>
          <a:fontRef idx="minor">
            <a:schemeClr val="dk1"/>
          </a:fontRef>
        </p:style>
      </p:cxnSp>
      <p:cxnSp>
        <p:nvCxnSpPr>
          <p:cNvPr id="70" name="Straight Arrow Connector 69"/>
          <p:cNvCxnSpPr>
            <a:cxnSpLocks/>
            <a:endCxn id="64" idx="1"/>
          </p:cNvCxnSpPr>
          <p:nvPr/>
        </p:nvCxnSpPr>
        <p:spPr>
          <a:xfrm flipV="1">
            <a:off x="5935021" y="3410947"/>
            <a:ext cx="497540" cy="13444"/>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71" name="Straight Arrow Connector 70"/>
          <p:cNvCxnSpPr>
            <a:cxnSpLocks/>
          </p:cNvCxnSpPr>
          <p:nvPr/>
        </p:nvCxnSpPr>
        <p:spPr>
          <a:xfrm>
            <a:off x="5917092" y="4057035"/>
            <a:ext cx="51547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72" name="Straight Arrow Connector 71"/>
          <p:cNvCxnSpPr>
            <a:cxnSpLocks/>
          </p:cNvCxnSpPr>
          <p:nvPr/>
        </p:nvCxnSpPr>
        <p:spPr>
          <a:xfrm>
            <a:off x="5917092" y="4721043"/>
            <a:ext cx="515471" cy="0"/>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sp>
        <p:nvSpPr>
          <p:cNvPr id="3" name="Slide Number Placeholder 2">
            <a:extLst>
              <a:ext uri="{FF2B5EF4-FFF2-40B4-BE49-F238E27FC236}">
                <a16:creationId xmlns:a16="http://schemas.microsoft.com/office/drawing/2014/main" id="{CFA31C16-7645-4E5B-B386-5EAEC5812341}"/>
              </a:ext>
            </a:extLst>
          </p:cNvPr>
          <p:cNvSpPr>
            <a:spLocks noGrp="1"/>
          </p:cNvSpPr>
          <p:nvPr>
            <p:ph type="sldNum" sz="quarter" idx="12"/>
          </p:nvPr>
        </p:nvSpPr>
        <p:spPr/>
        <p:txBody>
          <a:bodyPr/>
          <a:lstStyle/>
          <a:p>
            <a:fld id="{20B7F220-0825-4B9B-9156-FF79F33775FE}" type="slidenum">
              <a:rPr lang="vi-VN" smtClean="0"/>
              <a:t>3</a:t>
            </a:fld>
            <a:endParaRPr lang="vi-VN"/>
          </a:p>
        </p:txBody>
      </p:sp>
    </p:spTree>
    <p:extLst>
      <p:ext uri="{BB962C8B-B14F-4D97-AF65-F5344CB8AC3E}">
        <p14:creationId xmlns:p14="http://schemas.microsoft.com/office/powerpoint/2010/main" val="495698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3862D-A286-E549-B7F5-F79D3E951069}"/>
              </a:ext>
            </a:extLst>
          </p:cNvPr>
          <p:cNvSpPr>
            <a:spLocks noGrp="1"/>
          </p:cNvSpPr>
          <p:nvPr>
            <p:ph type="title"/>
          </p:nvPr>
        </p:nvSpPr>
        <p:spPr/>
        <p:txBody>
          <a:bodyPr/>
          <a:lstStyle/>
          <a:p>
            <a:r>
              <a:rPr lang="en-US" dirty="0"/>
              <a:t>DEEP RESIDUAL LEARNING</a:t>
            </a:r>
          </a:p>
        </p:txBody>
      </p:sp>
      <p:sp>
        <p:nvSpPr>
          <p:cNvPr id="3" name="Content Placeholder 2">
            <a:extLst>
              <a:ext uri="{FF2B5EF4-FFF2-40B4-BE49-F238E27FC236}">
                <a16:creationId xmlns:a16="http://schemas.microsoft.com/office/drawing/2014/main" id="{6A2BA2D4-1B65-9D48-8A16-975A26585E68}"/>
              </a:ext>
            </a:extLst>
          </p:cNvPr>
          <p:cNvSpPr>
            <a:spLocks noGrp="1"/>
          </p:cNvSpPr>
          <p:nvPr>
            <p:ph idx="1"/>
          </p:nvPr>
        </p:nvSpPr>
        <p:spPr/>
        <p:txBody>
          <a:bodyPr/>
          <a:lstStyle/>
          <a:p>
            <a:r>
              <a:rPr lang="en-US" dirty="0" err="1"/>
              <a:t>Kiến</a:t>
            </a:r>
            <a:r>
              <a:rPr lang="en-US" dirty="0"/>
              <a:t> </a:t>
            </a:r>
            <a:r>
              <a:rPr lang="en-US" dirty="0" err="1"/>
              <a:t>trúc</a:t>
            </a:r>
            <a:r>
              <a:rPr lang="en-US" dirty="0"/>
              <a:t> Bottleneck (</a:t>
            </a:r>
            <a:r>
              <a:rPr lang="en-US" dirty="0" err="1"/>
              <a:t>Nút</a:t>
            </a:r>
            <a:r>
              <a:rPr lang="en-US" dirty="0"/>
              <a:t> </a:t>
            </a:r>
            <a:r>
              <a:rPr lang="en-US" dirty="0" err="1"/>
              <a:t>cổ</a:t>
            </a:r>
            <a:r>
              <a:rPr lang="en-US" dirty="0"/>
              <a:t> chai): </a:t>
            </a:r>
            <a:r>
              <a:rPr lang="en-US" dirty="0" err="1"/>
              <a:t>Đối</a:t>
            </a:r>
            <a:r>
              <a:rPr lang="en-US" dirty="0"/>
              <a:t> </a:t>
            </a:r>
            <a:r>
              <a:rPr lang="en-US" dirty="0" err="1"/>
              <a:t>với</a:t>
            </a:r>
            <a:r>
              <a:rPr lang="en-US" dirty="0"/>
              <a:t> </a:t>
            </a:r>
            <a:r>
              <a:rPr lang="en-US" dirty="0" err="1"/>
              <a:t>mỗi</a:t>
            </a:r>
            <a:r>
              <a:rPr lang="en-US" dirty="0"/>
              <a:t> </a:t>
            </a:r>
            <a:r>
              <a:rPr lang="en-US" dirty="0" err="1"/>
              <a:t>hàm</a:t>
            </a:r>
            <a:r>
              <a:rPr lang="en-US" dirty="0"/>
              <a:t> </a:t>
            </a:r>
            <a:r>
              <a:rPr lang="en-US" dirty="0" err="1"/>
              <a:t>dư</a:t>
            </a:r>
            <a:r>
              <a:rPr lang="en-US" dirty="0"/>
              <a:t> F, </a:t>
            </a:r>
            <a:r>
              <a:rPr lang="en-US" dirty="0" err="1"/>
              <a:t>sử</a:t>
            </a:r>
            <a:r>
              <a:rPr lang="en-US" dirty="0"/>
              <a:t> </a:t>
            </a:r>
            <a:r>
              <a:rPr lang="en-US" dirty="0" err="1"/>
              <a:t>dụng</a:t>
            </a:r>
            <a:r>
              <a:rPr lang="en-US" dirty="0"/>
              <a:t> </a:t>
            </a:r>
            <a:r>
              <a:rPr lang="en-US" dirty="0" err="1"/>
              <a:t>ngăn</a:t>
            </a:r>
            <a:r>
              <a:rPr lang="en-US" dirty="0"/>
              <a:t> </a:t>
            </a:r>
            <a:r>
              <a:rPr lang="en-US" dirty="0" err="1"/>
              <a:t>xếp</a:t>
            </a:r>
            <a:r>
              <a:rPr lang="en-US" dirty="0"/>
              <a:t> 3 </a:t>
            </a:r>
            <a:r>
              <a:rPr lang="en-US" dirty="0" err="1"/>
              <a:t>lớp</a:t>
            </a:r>
            <a:r>
              <a:rPr lang="en-US" dirty="0"/>
              <a:t> </a:t>
            </a:r>
            <a:r>
              <a:rPr lang="en-US" dirty="0" err="1"/>
              <a:t>thay</a:t>
            </a:r>
            <a:r>
              <a:rPr lang="en-US" dirty="0"/>
              <a:t> </a:t>
            </a:r>
            <a:r>
              <a:rPr lang="en-US" dirty="0" err="1"/>
              <a:t>vì</a:t>
            </a:r>
            <a:r>
              <a:rPr lang="en-US" dirty="0"/>
              <a:t> 2.</a:t>
            </a:r>
          </a:p>
        </p:txBody>
      </p:sp>
      <p:sp>
        <p:nvSpPr>
          <p:cNvPr id="4" name="Slide Number Placeholder 3">
            <a:extLst>
              <a:ext uri="{FF2B5EF4-FFF2-40B4-BE49-F238E27FC236}">
                <a16:creationId xmlns:a16="http://schemas.microsoft.com/office/drawing/2014/main" id="{8B4B5BDA-BE11-6F48-8BD6-46B8BD378F92}"/>
              </a:ext>
            </a:extLst>
          </p:cNvPr>
          <p:cNvSpPr>
            <a:spLocks noGrp="1"/>
          </p:cNvSpPr>
          <p:nvPr>
            <p:ph type="sldNum" sz="quarter" idx="12"/>
          </p:nvPr>
        </p:nvSpPr>
        <p:spPr/>
        <p:txBody>
          <a:bodyPr/>
          <a:lstStyle/>
          <a:p>
            <a:fld id="{20B7F220-0825-4B9B-9156-FF79F33775FE}" type="slidenum">
              <a:rPr lang="vi-VN" smtClean="0"/>
              <a:t>30</a:t>
            </a:fld>
            <a:endParaRPr lang="vi-VN"/>
          </a:p>
        </p:txBody>
      </p:sp>
      <p:pic>
        <p:nvPicPr>
          <p:cNvPr id="7" name="Picture 6" descr="A picture containing drawing&#10;&#10;Description automatically generated">
            <a:extLst>
              <a:ext uri="{FF2B5EF4-FFF2-40B4-BE49-F238E27FC236}">
                <a16:creationId xmlns:a16="http://schemas.microsoft.com/office/drawing/2014/main" id="{BB06C821-2525-E340-B309-3D2A65C5D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547" y="2665708"/>
            <a:ext cx="7578906" cy="3057505"/>
          </a:xfrm>
          <a:prstGeom prst="rect">
            <a:avLst/>
          </a:prstGeom>
        </p:spPr>
      </p:pic>
      <p:sp>
        <p:nvSpPr>
          <p:cNvPr id="6" name="TextBox 5">
            <a:extLst>
              <a:ext uri="{FF2B5EF4-FFF2-40B4-BE49-F238E27FC236}">
                <a16:creationId xmlns:a16="http://schemas.microsoft.com/office/drawing/2014/main" id="{60714955-9D39-3940-90F1-D4B6327F699D}"/>
              </a:ext>
            </a:extLst>
          </p:cNvPr>
          <p:cNvSpPr txBox="1"/>
          <p:nvPr/>
        </p:nvSpPr>
        <p:spPr>
          <a:xfrm>
            <a:off x="965706" y="5987025"/>
            <a:ext cx="7721094"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8: </a:t>
            </a:r>
            <a:r>
              <a:rPr lang="en-US" dirty="0" err="1">
                <a:latin typeface="Times New Roman" panose="02020603050405020304" pitchFamily="18" charset="0"/>
                <a:cs typeface="Times New Roman" panose="02020603050405020304" pitchFamily="18" charset="0"/>
              </a:rPr>
              <a:t>Ví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so </a:t>
            </a:r>
            <a:r>
              <a:rPr lang="en-US" dirty="0" err="1">
                <a:latin typeface="Times New Roman" panose="02020603050405020304" pitchFamily="18" charset="0"/>
                <a:cs typeface="Times New Roman" panose="02020603050405020304" pitchFamily="18" charset="0"/>
              </a:rPr>
              <a:t>sánh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trúc</a:t>
            </a:r>
            <a:r>
              <a:rPr lang="en-US" dirty="0">
                <a:latin typeface="Times New Roman" panose="02020603050405020304" pitchFamily="18" charset="0"/>
                <a:cs typeface="Times New Roman" panose="02020603050405020304" pitchFamily="18" charset="0"/>
              </a:rPr>
              <a:t> Bottleneck</a:t>
            </a:r>
          </a:p>
        </p:txBody>
      </p:sp>
    </p:spTree>
    <p:extLst>
      <p:ext uri="{BB962C8B-B14F-4D97-AF65-F5344CB8AC3E}">
        <p14:creationId xmlns:p14="http://schemas.microsoft.com/office/powerpoint/2010/main" val="1679759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KẾT QUẢ THỰC NGHIỆM</a:t>
            </a:r>
          </a:p>
        </p:txBody>
      </p:sp>
      <p:sp>
        <p:nvSpPr>
          <p:cNvPr id="3" name="Content Placeholder 2"/>
          <p:cNvSpPr>
            <a:spLocks noGrp="1"/>
          </p:cNvSpPr>
          <p:nvPr>
            <p:ph idx="1"/>
          </p:nvPr>
        </p:nvSpPr>
        <p:spPr/>
        <p:txBody>
          <a:bodyPr/>
          <a:lstStyle/>
          <a:p>
            <a:r>
              <a:rPr lang="en-US" sz="1900" dirty="0" err="1"/>
              <a:t>Bộ</a:t>
            </a:r>
            <a:r>
              <a:rPr lang="en-US" sz="1900" dirty="0"/>
              <a:t> </a:t>
            </a:r>
            <a:r>
              <a:rPr lang="en-US" sz="1900" dirty="0" err="1"/>
              <a:t>dữ</a:t>
            </a:r>
            <a:r>
              <a:rPr lang="en-US" sz="1900" dirty="0"/>
              <a:t> </a:t>
            </a:r>
            <a:r>
              <a:rPr lang="en-US" sz="1900" dirty="0" err="1"/>
              <a:t>liệu</a:t>
            </a:r>
            <a:r>
              <a:rPr lang="en-US" sz="1900" dirty="0"/>
              <a:t> </a:t>
            </a:r>
            <a:r>
              <a:rPr lang="en-US" sz="1900" dirty="0" err="1"/>
              <a:t>phân</a:t>
            </a:r>
            <a:r>
              <a:rPr lang="en-US" sz="1900" dirty="0"/>
              <a:t> </a:t>
            </a:r>
            <a:r>
              <a:rPr lang="en-US" sz="1900" dirty="0" err="1"/>
              <a:t>loại</a:t>
            </a:r>
            <a:r>
              <a:rPr lang="en-US" sz="1900" dirty="0"/>
              <a:t> ImageNet 2013 </a:t>
            </a:r>
            <a:r>
              <a:rPr lang="en-US" sz="1900" dirty="0" err="1"/>
              <a:t>bao</a:t>
            </a:r>
            <a:r>
              <a:rPr lang="en-US" sz="1900" dirty="0"/>
              <a:t> </a:t>
            </a:r>
            <a:r>
              <a:rPr lang="en-US" sz="1900" dirty="0" err="1"/>
              <a:t>gồm</a:t>
            </a:r>
            <a:r>
              <a:rPr lang="en-US" sz="1900" dirty="0"/>
              <a:t> 1000 </a:t>
            </a:r>
            <a:r>
              <a:rPr lang="en-US" sz="1900" dirty="0" err="1"/>
              <a:t>lớp</a:t>
            </a:r>
            <a:r>
              <a:rPr lang="en-US" sz="1900" dirty="0"/>
              <a:t>.</a:t>
            </a:r>
          </a:p>
          <a:p>
            <a:pPr lvl="1"/>
            <a:r>
              <a:rPr lang="en-US" sz="1750" dirty="0"/>
              <a:t>Training: 1,28 </a:t>
            </a:r>
            <a:r>
              <a:rPr lang="en-US" sz="1750" dirty="0" err="1"/>
              <a:t>triệu</a:t>
            </a:r>
            <a:r>
              <a:rPr lang="en-US" sz="1750" dirty="0"/>
              <a:t> </a:t>
            </a:r>
            <a:r>
              <a:rPr lang="en-US" sz="1750" dirty="0" err="1"/>
              <a:t>hình</a:t>
            </a:r>
            <a:r>
              <a:rPr lang="en-US" sz="1750" dirty="0"/>
              <a:t> </a:t>
            </a:r>
            <a:r>
              <a:rPr lang="en-US" sz="1750" dirty="0" err="1"/>
              <a:t>ảnh</a:t>
            </a:r>
            <a:endParaRPr lang="en-US" sz="1750" dirty="0"/>
          </a:p>
          <a:p>
            <a:pPr lvl="1"/>
            <a:r>
              <a:rPr lang="en-US" sz="1750" dirty="0"/>
              <a:t>Validation: 50 </a:t>
            </a:r>
            <a:r>
              <a:rPr lang="en-US" sz="1750" dirty="0" err="1"/>
              <a:t>ngàn</a:t>
            </a:r>
            <a:r>
              <a:rPr lang="en-US" sz="1750" dirty="0"/>
              <a:t> </a:t>
            </a:r>
            <a:r>
              <a:rPr lang="en-US" sz="1750" dirty="0" err="1"/>
              <a:t>hình</a:t>
            </a:r>
            <a:r>
              <a:rPr lang="en-US" sz="1750" dirty="0"/>
              <a:t> </a:t>
            </a:r>
            <a:r>
              <a:rPr lang="en-US" sz="1750" dirty="0" err="1"/>
              <a:t>ảnh</a:t>
            </a:r>
            <a:endParaRPr lang="en-US" sz="1750" dirty="0"/>
          </a:p>
          <a:p>
            <a:pPr lvl="1"/>
            <a:r>
              <a:rPr lang="en-US" sz="1750" dirty="0"/>
              <a:t>Test: 100 </a:t>
            </a:r>
            <a:r>
              <a:rPr lang="en-US" sz="1750" dirty="0" err="1"/>
              <a:t>ngàn</a:t>
            </a:r>
            <a:r>
              <a:rPr lang="en-US" sz="1750" dirty="0"/>
              <a:t> </a:t>
            </a:r>
            <a:r>
              <a:rPr lang="en-US" sz="1750" dirty="0" err="1"/>
              <a:t>hình</a:t>
            </a:r>
            <a:r>
              <a:rPr lang="en-US" sz="1750" dirty="0"/>
              <a:t> </a:t>
            </a:r>
            <a:r>
              <a:rPr lang="en-US" sz="1750" dirty="0" err="1"/>
              <a:t>ảnh</a:t>
            </a:r>
            <a:endParaRPr lang="en-US" sz="1750" dirty="0"/>
          </a:p>
          <a:p>
            <a:pPr lvl="1"/>
            <a:endParaRPr lang="en-US" sz="1750" dirty="0"/>
          </a:p>
          <a:p>
            <a:r>
              <a:rPr lang="en-US" sz="1900" dirty="0"/>
              <a:t>So </a:t>
            </a:r>
            <a:r>
              <a:rPr lang="en-US" sz="1900" dirty="0" err="1"/>
              <a:t>sánh</a:t>
            </a:r>
            <a:r>
              <a:rPr lang="en-US" sz="1900" dirty="0"/>
              <a:t> </a:t>
            </a:r>
            <a:r>
              <a:rPr lang="en-US" sz="1900" dirty="0" err="1"/>
              <a:t>kết</a:t>
            </a:r>
            <a:r>
              <a:rPr lang="en-US" sz="1900" dirty="0"/>
              <a:t> </a:t>
            </a:r>
            <a:r>
              <a:rPr lang="en-US" sz="1900" dirty="0" err="1"/>
              <a:t>quả</a:t>
            </a:r>
            <a:r>
              <a:rPr lang="en-US" sz="1900" dirty="0"/>
              <a:t>: </a:t>
            </a:r>
            <a:r>
              <a:rPr lang="en-US" sz="1900" dirty="0" err="1"/>
              <a:t>Mạng</a:t>
            </a:r>
            <a:r>
              <a:rPr lang="en-US" sz="1900" dirty="0"/>
              <a:t> </a:t>
            </a:r>
            <a:r>
              <a:rPr lang="en-US" sz="1900" dirty="0" err="1"/>
              <a:t>thông</a:t>
            </a:r>
            <a:r>
              <a:rPr lang="en-US" sz="1900" dirty="0"/>
              <a:t> </a:t>
            </a:r>
            <a:r>
              <a:rPr lang="en-US" sz="1900" dirty="0" err="1"/>
              <a:t>thường</a:t>
            </a:r>
            <a:r>
              <a:rPr lang="en-US" sz="1900" dirty="0"/>
              <a:t> </a:t>
            </a:r>
            <a:r>
              <a:rPr lang="en-US" sz="1900" dirty="0" err="1"/>
              <a:t>và</a:t>
            </a:r>
            <a:r>
              <a:rPr lang="en-US" sz="1900" dirty="0"/>
              <a:t> </a:t>
            </a:r>
            <a:r>
              <a:rPr lang="en-US" sz="1900" dirty="0" err="1"/>
              <a:t>ResNet</a:t>
            </a:r>
            <a:endParaRPr lang="en-US" sz="1900" dirty="0"/>
          </a:p>
          <a:p>
            <a:pPr marL="0" indent="0">
              <a:buNone/>
            </a:pP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20B7F220-0825-4B9B-9156-FF79F33775FE}" type="slidenum">
              <a:rPr lang="vi-VN" smtClean="0"/>
              <a:t>31</a:t>
            </a:fld>
            <a:endParaRPr lang="vi-VN"/>
          </a:p>
        </p:txBody>
      </p:sp>
      <p:graphicFrame>
        <p:nvGraphicFramePr>
          <p:cNvPr id="6" name="Table 5">
            <a:extLst>
              <a:ext uri="{FF2B5EF4-FFF2-40B4-BE49-F238E27FC236}">
                <a16:creationId xmlns:a16="http://schemas.microsoft.com/office/drawing/2014/main" id="{64DEEF92-905A-A545-AAE9-B18AB8A9D20E}"/>
              </a:ext>
            </a:extLst>
          </p:cNvPr>
          <p:cNvGraphicFramePr>
            <a:graphicFrameLocks noGrp="1"/>
          </p:cNvGraphicFramePr>
          <p:nvPr>
            <p:extLst>
              <p:ext uri="{D42A27DB-BD31-4B8C-83A1-F6EECF244321}">
                <p14:modId xmlns:p14="http://schemas.microsoft.com/office/powerpoint/2010/main" val="908951873"/>
              </p:ext>
            </p:extLst>
          </p:nvPr>
        </p:nvGraphicFramePr>
        <p:xfrm>
          <a:off x="1143185" y="3860048"/>
          <a:ext cx="6856071" cy="1603203"/>
        </p:xfrm>
        <a:graphic>
          <a:graphicData uri="http://schemas.openxmlformats.org/drawingml/2006/table">
            <a:tbl>
              <a:tblPr firstRow="1" bandRow="1">
                <a:tableStyleId>{5C22544A-7EE6-4342-B048-85BDC9FD1C3A}</a:tableStyleId>
              </a:tblPr>
              <a:tblGrid>
                <a:gridCol w="2285357">
                  <a:extLst>
                    <a:ext uri="{9D8B030D-6E8A-4147-A177-3AD203B41FA5}">
                      <a16:colId xmlns:a16="http://schemas.microsoft.com/office/drawing/2014/main" val="148947442"/>
                    </a:ext>
                  </a:extLst>
                </a:gridCol>
                <a:gridCol w="2285357">
                  <a:extLst>
                    <a:ext uri="{9D8B030D-6E8A-4147-A177-3AD203B41FA5}">
                      <a16:colId xmlns:a16="http://schemas.microsoft.com/office/drawing/2014/main" val="4066398550"/>
                    </a:ext>
                  </a:extLst>
                </a:gridCol>
                <a:gridCol w="2285357">
                  <a:extLst>
                    <a:ext uri="{9D8B030D-6E8A-4147-A177-3AD203B41FA5}">
                      <a16:colId xmlns:a16="http://schemas.microsoft.com/office/drawing/2014/main" val="553498667"/>
                    </a:ext>
                  </a:extLst>
                </a:gridCol>
              </a:tblGrid>
              <a:tr h="534401">
                <a:tc>
                  <a:txBody>
                    <a:bodyPr/>
                    <a:lstStyle/>
                    <a:p>
                      <a:endParaRPr lang="en-US" dirty="0"/>
                    </a:p>
                  </a:txBody>
                  <a:tcPr/>
                </a:tc>
                <a:tc>
                  <a:txBody>
                    <a:bodyPr/>
                    <a:lstStyle/>
                    <a:p>
                      <a:r>
                        <a:rPr lang="en-US" dirty="0"/>
                        <a:t>Plain</a:t>
                      </a:r>
                    </a:p>
                  </a:txBody>
                  <a:tcPr/>
                </a:tc>
                <a:tc>
                  <a:txBody>
                    <a:bodyPr/>
                    <a:lstStyle/>
                    <a:p>
                      <a:r>
                        <a:rPr lang="en-US" dirty="0" err="1"/>
                        <a:t>ResNet</a:t>
                      </a:r>
                      <a:endParaRPr lang="en-US" dirty="0"/>
                    </a:p>
                  </a:txBody>
                  <a:tcPr/>
                </a:tc>
                <a:extLst>
                  <a:ext uri="{0D108BD9-81ED-4DB2-BD59-A6C34878D82A}">
                    <a16:rowId xmlns:a16="http://schemas.microsoft.com/office/drawing/2014/main" val="3175171779"/>
                  </a:ext>
                </a:extLst>
              </a:tr>
              <a:tr h="534401">
                <a:tc>
                  <a:txBody>
                    <a:bodyPr/>
                    <a:lstStyle/>
                    <a:p>
                      <a:r>
                        <a:rPr lang="en-US" dirty="0"/>
                        <a:t>18 layer</a:t>
                      </a:r>
                    </a:p>
                  </a:txBody>
                  <a:tcPr/>
                </a:tc>
                <a:tc>
                  <a:txBody>
                    <a:bodyPr/>
                    <a:lstStyle/>
                    <a:p>
                      <a:r>
                        <a:rPr lang="en-US" dirty="0"/>
                        <a:t>27.94</a:t>
                      </a:r>
                    </a:p>
                  </a:txBody>
                  <a:tcPr/>
                </a:tc>
                <a:tc>
                  <a:txBody>
                    <a:bodyPr/>
                    <a:lstStyle/>
                    <a:p>
                      <a:r>
                        <a:rPr lang="en-US" dirty="0"/>
                        <a:t>27.88</a:t>
                      </a:r>
                    </a:p>
                  </a:txBody>
                  <a:tcPr/>
                </a:tc>
                <a:extLst>
                  <a:ext uri="{0D108BD9-81ED-4DB2-BD59-A6C34878D82A}">
                    <a16:rowId xmlns:a16="http://schemas.microsoft.com/office/drawing/2014/main" val="3328087701"/>
                  </a:ext>
                </a:extLst>
              </a:tr>
              <a:tr h="534401">
                <a:tc>
                  <a:txBody>
                    <a:bodyPr/>
                    <a:lstStyle/>
                    <a:p>
                      <a:r>
                        <a:rPr lang="en-US" dirty="0"/>
                        <a:t>34 layer</a:t>
                      </a:r>
                    </a:p>
                  </a:txBody>
                  <a:tcPr/>
                </a:tc>
                <a:tc>
                  <a:txBody>
                    <a:bodyPr/>
                    <a:lstStyle/>
                    <a:p>
                      <a:r>
                        <a:rPr lang="en-US" dirty="0"/>
                        <a:t>28.54</a:t>
                      </a:r>
                    </a:p>
                  </a:txBody>
                  <a:tcPr/>
                </a:tc>
                <a:tc>
                  <a:txBody>
                    <a:bodyPr/>
                    <a:lstStyle/>
                    <a:p>
                      <a:r>
                        <a:rPr lang="en-US" dirty="0"/>
                        <a:t>25.03</a:t>
                      </a:r>
                    </a:p>
                  </a:txBody>
                  <a:tcPr/>
                </a:tc>
                <a:extLst>
                  <a:ext uri="{0D108BD9-81ED-4DB2-BD59-A6C34878D82A}">
                    <a16:rowId xmlns:a16="http://schemas.microsoft.com/office/drawing/2014/main" val="1690173032"/>
                  </a:ext>
                </a:extLst>
              </a:tr>
            </a:tbl>
          </a:graphicData>
        </a:graphic>
      </p:graphicFrame>
      <p:sp>
        <p:nvSpPr>
          <p:cNvPr id="7" name="TextBox 6">
            <a:extLst>
              <a:ext uri="{FF2B5EF4-FFF2-40B4-BE49-F238E27FC236}">
                <a16:creationId xmlns:a16="http://schemas.microsoft.com/office/drawing/2014/main" id="{7AFA489F-1C94-304B-B069-192D16B33272}"/>
              </a:ext>
            </a:extLst>
          </p:cNvPr>
          <p:cNvSpPr txBox="1"/>
          <p:nvPr/>
        </p:nvSpPr>
        <p:spPr>
          <a:xfrm>
            <a:off x="930982" y="5687266"/>
            <a:ext cx="7280475"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Bảng</a:t>
            </a:r>
            <a:r>
              <a:rPr lang="en-US" dirty="0">
                <a:latin typeface="Times New Roman" panose="02020603050405020304" pitchFamily="18" charset="0"/>
                <a:cs typeface="Times New Roman" panose="02020603050405020304" pitchFamily="18" charset="0"/>
              </a:rPr>
              <a:t> 3: So </a:t>
            </a:r>
            <a:r>
              <a:rPr lang="en-US" dirty="0" err="1">
                <a:latin typeface="Times New Roman" panose="02020603050405020304" pitchFamily="18" charset="0"/>
                <a:cs typeface="Times New Roman" panose="02020603050405020304" pitchFamily="18" charset="0"/>
              </a:rPr>
              <a:t>sánh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tỷ</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lỗi</a:t>
            </a:r>
            <a:r>
              <a:rPr lang="en-US" dirty="0">
                <a:latin typeface="Times New Roman" panose="02020603050405020304" pitchFamily="18" charset="0"/>
                <a:cs typeface="Times New Roman" panose="02020603050405020304" pitchFamily="18" charset="0"/>
              </a:rPr>
              <a:t> top-1 error </a:t>
            </a:r>
            <a:r>
              <a:rPr lang="en-US" dirty="0" err="1">
                <a:latin typeface="Times New Roman" panose="02020603050405020304" pitchFamily="18" charset="0"/>
                <a:cs typeface="Times New Roman" panose="02020603050405020304" pitchFamily="18" charset="0"/>
              </a:rPr>
              <a:t>giữa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ResNet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6880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KẾT QUẢ THỰC NGHIỆM</a:t>
            </a:r>
          </a:p>
        </p:txBody>
      </p:sp>
      <p:sp>
        <p:nvSpPr>
          <p:cNvPr id="4" name="Slide Number Placeholder 3"/>
          <p:cNvSpPr>
            <a:spLocks noGrp="1"/>
          </p:cNvSpPr>
          <p:nvPr>
            <p:ph type="sldNum" sz="quarter" idx="12"/>
          </p:nvPr>
        </p:nvSpPr>
        <p:spPr/>
        <p:txBody>
          <a:bodyPr/>
          <a:lstStyle/>
          <a:p>
            <a:fld id="{20B7F220-0825-4B9B-9156-FF79F33775FE}" type="slidenum">
              <a:rPr lang="vi-VN" smtClean="0"/>
              <a:t>32</a:t>
            </a:fld>
            <a:endParaRPr lang="vi-VN"/>
          </a:p>
        </p:txBody>
      </p:sp>
      <p:pic>
        <p:nvPicPr>
          <p:cNvPr id="6" name="Picture 5"/>
          <p:cNvPicPr>
            <a:picLocks noChangeAspect="1"/>
          </p:cNvPicPr>
          <p:nvPr/>
        </p:nvPicPr>
        <p:blipFill>
          <a:blip r:embed="rId3"/>
          <a:stretch>
            <a:fillRect/>
          </a:stretch>
        </p:blipFill>
        <p:spPr>
          <a:xfrm>
            <a:off x="252107" y="2449678"/>
            <a:ext cx="8646149" cy="2822714"/>
          </a:xfrm>
          <a:prstGeom prst="rect">
            <a:avLst/>
          </a:prstGeom>
        </p:spPr>
      </p:pic>
      <p:sp>
        <p:nvSpPr>
          <p:cNvPr id="5" name="TextBox 4">
            <a:extLst>
              <a:ext uri="{FF2B5EF4-FFF2-40B4-BE49-F238E27FC236}">
                <a16:creationId xmlns:a16="http://schemas.microsoft.com/office/drawing/2014/main" id="{B39FC67A-165A-A74C-AB4A-77971C518A5E}"/>
              </a:ext>
            </a:extLst>
          </p:cNvPr>
          <p:cNvSpPr txBox="1"/>
          <p:nvPr/>
        </p:nvSpPr>
        <p:spPr>
          <a:xfrm>
            <a:off x="930982" y="5687266"/>
            <a:ext cx="7280475"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7: </a:t>
            </a:r>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a:t>
            </a:r>
            <a:r>
              <a:rPr lang="en-US" dirty="0">
                <a:latin typeface="Times New Roman" panose="02020603050405020304" pitchFamily="18" charset="0"/>
                <a:cs typeface="Times New Roman" panose="02020603050405020304" pitchFamily="18" charset="0"/>
              </a:rPr>
              <a:t> so </a:t>
            </a:r>
            <a:r>
              <a:rPr lang="en-US" dirty="0" err="1">
                <a:latin typeface="Times New Roman" panose="02020603050405020304" pitchFamily="18" charset="0"/>
                <a:cs typeface="Times New Roman" panose="02020603050405020304" pitchFamily="18" charset="0"/>
              </a:rPr>
              <a:t>sánh</a:t>
            </a:r>
            <a:r>
              <a:rPr lang="en-US" dirty="0">
                <a:latin typeface="Times New Roman" panose="02020603050405020304" pitchFamily="18" charset="0"/>
                <a:cs typeface="Times New Roman" panose="02020603050405020304" pitchFamily="18" charset="0"/>
              </a:rPr>
              <a:t> train-error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validation error</a:t>
            </a:r>
          </a:p>
        </p:txBody>
      </p:sp>
    </p:spTree>
    <p:extLst>
      <p:ext uri="{BB962C8B-B14F-4D97-AF65-F5344CB8AC3E}">
        <p14:creationId xmlns:p14="http://schemas.microsoft.com/office/powerpoint/2010/main" val="3201636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KẾT QUẢ THỰC NGHIỆM</a:t>
            </a:r>
          </a:p>
        </p:txBody>
      </p:sp>
      <p:sp>
        <p:nvSpPr>
          <p:cNvPr id="3" name="Content Placeholder 2"/>
          <p:cNvSpPr>
            <a:spLocks noGrp="1"/>
          </p:cNvSpPr>
          <p:nvPr>
            <p:ph idx="1"/>
          </p:nvPr>
        </p:nvSpPr>
        <p:spPr>
          <a:xfrm>
            <a:off x="457200" y="1995937"/>
            <a:ext cx="3708400" cy="3912346"/>
          </a:xfrm>
        </p:spPr>
        <p:txBody>
          <a:bodyPr/>
          <a:lstStyle/>
          <a:p>
            <a:r>
              <a:rPr lang="en-US" dirty="0"/>
              <a:t>(A): </a:t>
            </a:r>
            <a:r>
              <a:rPr lang="en-US" dirty="0" err="1"/>
              <a:t>Các</a:t>
            </a:r>
            <a:r>
              <a:rPr lang="en-US" dirty="0"/>
              <a:t> zero-padding shortcut </a:t>
            </a:r>
            <a:r>
              <a:rPr lang="en-US" dirty="0" err="1"/>
              <a:t>để</a:t>
            </a:r>
            <a:r>
              <a:rPr lang="en-US" dirty="0"/>
              <a:t> </a:t>
            </a:r>
            <a:r>
              <a:rPr lang="en-US" dirty="0" err="1"/>
              <a:t>tăng</a:t>
            </a:r>
            <a:r>
              <a:rPr lang="en-US" dirty="0"/>
              <a:t> </a:t>
            </a:r>
            <a:r>
              <a:rPr lang="en-US" dirty="0" err="1"/>
              <a:t>kích</a:t>
            </a:r>
            <a:r>
              <a:rPr lang="en-US" dirty="0"/>
              <a:t> </a:t>
            </a:r>
            <a:r>
              <a:rPr lang="en-US" dirty="0" err="1"/>
              <a:t>thước</a:t>
            </a:r>
            <a:r>
              <a:rPr lang="en-US" dirty="0"/>
              <a:t>, </a:t>
            </a:r>
            <a:r>
              <a:rPr lang="en-US" dirty="0" err="1"/>
              <a:t>và</a:t>
            </a:r>
            <a:r>
              <a:rPr lang="en-US" dirty="0"/>
              <a:t> </a:t>
            </a:r>
            <a:r>
              <a:rPr lang="en-US" dirty="0" err="1"/>
              <a:t>tất</a:t>
            </a:r>
            <a:r>
              <a:rPr lang="en-US" dirty="0"/>
              <a:t> </a:t>
            </a:r>
            <a:r>
              <a:rPr lang="en-US" dirty="0" err="1"/>
              <a:t>cả</a:t>
            </a:r>
            <a:r>
              <a:rPr lang="en-US" dirty="0"/>
              <a:t> shortcut </a:t>
            </a:r>
            <a:r>
              <a:rPr lang="en-US" dirty="0" err="1"/>
              <a:t>đều</a:t>
            </a:r>
            <a:r>
              <a:rPr lang="en-US" dirty="0"/>
              <a:t> </a:t>
            </a:r>
            <a:r>
              <a:rPr lang="en-US" dirty="0" err="1"/>
              <a:t>không</a:t>
            </a:r>
            <a:r>
              <a:rPr lang="en-US" dirty="0"/>
              <a:t> </a:t>
            </a:r>
            <a:r>
              <a:rPr lang="en-US" dirty="0" err="1"/>
              <a:t>có</a:t>
            </a:r>
            <a:r>
              <a:rPr lang="en-US" dirty="0"/>
              <a:t> </a:t>
            </a:r>
            <a:r>
              <a:rPr lang="en-US" dirty="0" err="1"/>
              <a:t>tham</a:t>
            </a:r>
            <a:r>
              <a:rPr lang="en-US" dirty="0"/>
              <a:t> </a:t>
            </a:r>
            <a:r>
              <a:rPr lang="en-US" dirty="0" err="1"/>
              <a:t>số</a:t>
            </a:r>
            <a:endParaRPr lang="en-US" dirty="0"/>
          </a:p>
          <a:p>
            <a:endParaRPr lang="en-US" dirty="0"/>
          </a:p>
          <a:p>
            <a:r>
              <a:rPr lang="en-US" dirty="0"/>
              <a:t>(B): </a:t>
            </a:r>
            <a:r>
              <a:rPr lang="en-US" dirty="0" err="1"/>
              <a:t>Các</a:t>
            </a:r>
            <a:r>
              <a:rPr lang="en-US" dirty="0"/>
              <a:t> shortcut </a:t>
            </a:r>
            <a:r>
              <a:rPr lang="en-US" dirty="0" err="1"/>
              <a:t>để</a:t>
            </a:r>
            <a:r>
              <a:rPr lang="en-US" dirty="0"/>
              <a:t> </a:t>
            </a:r>
            <a:r>
              <a:rPr lang="en-US" dirty="0" err="1"/>
              <a:t>tăng</a:t>
            </a:r>
            <a:r>
              <a:rPr lang="en-US" dirty="0"/>
              <a:t> </a:t>
            </a:r>
            <a:r>
              <a:rPr lang="en-US" dirty="0" err="1"/>
              <a:t>kích</a:t>
            </a:r>
            <a:r>
              <a:rPr lang="en-US" dirty="0"/>
              <a:t> </a:t>
            </a:r>
            <a:r>
              <a:rPr lang="en-US" dirty="0" err="1"/>
              <a:t>thước</a:t>
            </a:r>
            <a:r>
              <a:rPr lang="en-US" dirty="0"/>
              <a:t> </a:t>
            </a:r>
            <a:r>
              <a:rPr lang="en-US" dirty="0" err="1"/>
              <a:t>và</a:t>
            </a:r>
            <a:r>
              <a:rPr lang="en-US" dirty="0"/>
              <a:t> </a:t>
            </a:r>
            <a:r>
              <a:rPr lang="en-US" dirty="0" err="1"/>
              <a:t>là</a:t>
            </a:r>
            <a:r>
              <a:rPr lang="en-US" dirty="0"/>
              <a:t> </a:t>
            </a:r>
            <a:r>
              <a:rPr lang="en-US" dirty="0" err="1"/>
              <a:t>định</a:t>
            </a:r>
            <a:r>
              <a:rPr lang="en-US" dirty="0"/>
              <a:t> </a:t>
            </a:r>
            <a:r>
              <a:rPr lang="en-US" dirty="0" err="1"/>
              <a:t>danh</a:t>
            </a:r>
            <a:endParaRPr lang="en-US" dirty="0"/>
          </a:p>
          <a:p>
            <a:endParaRPr lang="en-US" dirty="0"/>
          </a:p>
          <a:p>
            <a:r>
              <a:rPr lang="en-US" dirty="0"/>
              <a:t>(C): </a:t>
            </a:r>
            <a:r>
              <a:rPr lang="en-US" dirty="0" err="1"/>
              <a:t>Tất</a:t>
            </a:r>
            <a:r>
              <a:rPr lang="en-US" dirty="0"/>
              <a:t> </a:t>
            </a:r>
            <a:r>
              <a:rPr lang="en-US" dirty="0" err="1"/>
              <a:t>cả</a:t>
            </a:r>
            <a:r>
              <a:rPr lang="en-US" dirty="0"/>
              <a:t> shortcut </a:t>
            </a:r>
            <a:r>
              <a:rPr lang="en-US" dirty="0" err="1"/>
              <a:t>là</a:t>
            </a:r>
            <a:r>
              <a:rPr lang="en-US" dirty="0"/>
              <a:t> </a:t>
            </a:r>
            <a:r>
              <a:rPr lang="en-US" dirty="0" err="1"/>
              <a:t>hình</a:t>
            </a:r>
            <a:r>
              <a:rPr lang="en-US" dirty="0"/>
              <a:t> </a:t>
            </a:r>
            <a:r>
              <a:rPr lang="en-US" dirty="0" err="1"/>
              <a:t>chiếu</a:t>
            </a:r>
            <a:r>
              <a:rPr lang="en-US" dirty="0"/>
              <a:t>.</a:t>
            </a:r>
          </a:p>
        </p:txBody>
      </p:sp>
      <p:sp>
        <p:nvSpPr>
          <p:cNvPr id="4" name="Slide Number Placeholder 3"/>
          <p:cNvSpPr>
            <a:spLocks noGrp="1"/>
          </p:cNvSpPr>
          <p:nvPr>
            <p:ph type="sldNum" sz="quarter" idx="12"/>
          </p:nvPr>
        </p:nvSpPr>
        <p:spPr/>
        <p:txBody>
          <a:bodyPr/>
          <a:lstStyle/>
          <a:p>
            <a:fld id="{20B7F220-0825-4B9B-9156-FF79F33775FE}" type="slidenum">
              <a:rPr lang="vi-VN" smtClean="0"/>
              <a:t>33</a:t>
            </a:fld>
            <a:endParaRPr lang="vi-VN"/>
          </a:p>
        </p:txBody>
      </p:sp>
      <p:pic>
        <p:nvPicPr>
          <p:cNvPr id="6" name="Picture 5" descr="A screenshot of a cell phone&#10;&#10;Description automatically generated">
            <a:extLst>
              <a:ext uri="{FF2B5EF4-FFF2-40B4-BE49-F238E27FC236}">
                <a16:creationId xmlns:a16="http://schemas.microsoft.com/office/drawing/2014/main" id="{FB061188-06CD-E642-A649-0EB458113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600" y="1780782"/>
            <a:ext cx="4775200" cy="4127500"/>
          </a:xfrm>
          <a:prstGeom prst="rect">
            <a:avLst/>
          </a:prstGeom>
        </p:spPr>
      </p:pic>
      <p:sp>
        <p:nvSpPr>
          <p:cNvPr id="7" name="TextBox 6">
            <a:extLst>
              <a:ext uri="{FF2B5EF4-FFF2-40B4-BE49-F238E27FC236}">
                <a16:creationId xmlns:a16="http://schemas.microsoft.com/office/drawing/2014/main" id="{7FA0B530-BF13-3A4A-98A0-91E497ACFCB1}"/>
              </a:ext>
            </a:extLst>
          </p:cNvPr>
          <p:cNvSpPr txBox="1"/>
          <p:nvPr/>
        </p:nvSpPr>
        <p:spPr>
          <a:xfrm>
            <a:off x="965706" y="5987025"/>
            <a:ext cx="7721094"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Bảng</a:t>
            </a:r>
            <a:r>
              <a:rPr lang="en-US" dirty="0">
                <a:latin typeface="Times New Roman" panose="02020603050405020304" pitchFamily="18" charset="0"/>
                <a:cs typeface="Times New Roman" panose="02020603050405020304" pitchFamily="18" charset="0"/>
              </a:rPr>
              <a:t> 4: </a:t>
            </a:r>
            <a:r>
              <a:rPr lang="en-US" dirty="0" err="1">
                <a:latin typeface="Times New Roman" panose="02020603050405020304" pitchFamily="18" charset="0"/>
                <a:cs typeface="Times New Roman" panose="02020603050405020304" pitchFamily="18" charset="0"/>
              </a:rPr>
              <a:t>Bảng</a:t>
            </a:r>
            <a:r>
              <a:rPr lang="en-US" dirty="0">
                <a:latin typeface="Times New Roman" panose="02020603050405020304" pitchFamily="18" charset="0"/>
                <a:cs typeface="Times New Roman" panose="02020603050405020304" pitchFamily="18" charset="0"/>
              </a:rPr>
              <a:t> so </a:t>
            </a:r>
            <a:r>
              <a:rPr lang="en-US" dirty="0" err="1">
                <a:latin typeface="Times New Roman" panose="02020603050405020304" pitchFamily="18" charset="0"/>
                <a:cs typeface="Times New Roman" panose="02020603050405020304" pitchFamily="18" charset="0"/>
              </a:rPr>
              <a:t>sánh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ResNet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7090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5266-E506-B54E-B1E6-9BD993CD2BE8}"/>
              </a:ext>
            </a:extLst>
          </p:cNvPr>
          <p:cNvSpPr>
            <a:spLocks noGrp="1"/>
          </p:cNvSpPr>
          <p:nvPr>
            <p:ph type="title"/>
          </p:nvPr>
        </p:nvSpPr>
        <p:spPr/>
        <p:txBody>
          <a:bodyPr/>
          <a:lstStyle/>
          <a:p>
            <a:r>
              <a:rPr lang="en-US" dirty="0"/>
              <a:t>KẾT QUẢ THỰC NGHIỆM</a:t>
            </a:r>
          </a:p>
        </p:txBody>
      </p:sp>
      <p:sp>
        <p:nvSpPr>
          <p:cNvPr id="4" name="Slide Number Placeholder 3">
            <a:extLst>
              <a:ext uri="{FF2B5EF4-FFF2-40B4-BE49-F238E27FC236}">
                <a16:creationId xmlns:a16="http://schemas.microsoft.com/office/drawing/2014/main" id="{021F5B37-D772-4341-919C-1EBBA4C39985}"/>
              </a:ext>
            </a:extLst>
          </p:cNvPr>
          <p:cNvSpPr>
            <a:spLocks noGrp="1"/>
          </p:cNvSpPr>
          <p:nvPr>
            <p:ph type="sldNum" sz="quarter" idx="12"/>
          </p:nvPr>
        </p:nvSpPr>
        <p:spPr/>
        <p:txBody>
          <a:bodyPr/>
          <a:lstStyle/>
          <a:p>
            <a:fld id="{20B7F220-0825-4B9B-9156-FF79F33775FE}" type="slidenum">
              <a:rPr lang="vi-VN" smtClean="0"/>
              <a:t>34</a:t>
            </a:fld>
            <a:endParaRPr lang="vi-VN"/>
          </a:p>
        </p:txBody>
      </p:sp>
      <p:pic>
        <p:nvPicPr>
          <p:cNvPr id="6" name="Picture 5" descr="A screenshot of a cell phone&#10;&#10;Description automatically generated">
            <a:extLst>
              <a:ext uri="{FF2B5EF4-FFF2-40B4-BE49-F238E27FC236}">
                <a16:creationId xmlns:a16="http://schemas.microsoft.com/office/drawing/2014/main" id="{A41B5516-4E75-EB4A-B7F3-E4D9C6B4B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7420"/>
            <a:ext cx="9144000" cy="4014225"/>
          </a:xfrm>
          <a:prstGeom prst="rect">
            <a:avLst/>
          </a:prstGeom>
        </p:spPr>
      </p:pic>
      <p:sp>
        <p:nvSpPr>
          <p:cNvPr id="5" name="TextBox 4">
            <a:extLst>
              <a:ext uri="{FF2B5EF4-FFF2-40B4-BE49-F238E27FC236}">
                <a16:creationId xmlns:a16="http://schemas.microsoft.com/office/drawing/2014/main" id="{EE0299D4-9D17-C147-8383-B0C455B556FD}"/>
              </a:ext>
            </a:extLst>
          </p:cNvPr>
          <p:cNvSpPr txBox="1"/>
          <p:nvPr/>
        </p:nvSpPr>
        <p:spPr>
          <a:xfrm>
            <a:off x="965706" y="5987025"/>
            <a:ext cx="7721094"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9: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ResNet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1768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5F36B-B551-3A40-B2EE-1C4F5E701A9B}"/>
              </a:ext>
            </a:extLst>
          </p:cNvPr>
          <p:cNvSpPr>
            <a:spLocks noGrp="1"/>
          </p:cNvSpPr>
          <p:nvPr>
            <p:ph type="title"/>
          </p:nvPr>
        </p:nvSpPr>
        <p:spPr/>
        <p:txBody>
          <a:bodyPr/>
          <a:lstStyle/>
          <a:p>
            <a:r>
              <a:rPr lang="en-US" dirty="0"/>
              <a:t>KẾT QUẢ THỰC NGHIỆM</a:t>
            </a:r>
          </a:p>
        </p:txBody>
      </p:sp>
      <p:sp>
        <p:nvSpPr>
          <p:cNvPr id="4" name="Slide Number Placeholder 3">
            <a:extLst>
              <a:ext uri="{FF2B5EF4-FFF2-40B4-BE49-F238E27FC236}">
                <a16:creationId xmlns:a16="http://schemas.microsoft.com/office/drawing/2014/main" id="{0F0260B8-313F-2D48-968C-0CEB27914FDA}"/>
              </a:ext>
            </a:extLst>
          </p:cNvPr>
          <p:cNvSpPr>
            <a:spLocks noGrp="1"/>
          </p:cNvSpPr>
          <p:nvPr>
            <p:ph type="sldNum" sz="quarter" idx="12"/>
          </p:nvPr>
        </p:nvSpPr>
        <p:spPr/>
        <p:txBody>
          <a:bodyPr/>
          <a:lstStyle/>
          <a:p>
            <a:fld id="{20B7F220-0825-4B9B-9156-FF79F33775FE}" type="slidenum">
              <a:rPr lang="vi-VN" smtClean="0"/>
              <a:t>35</a:t>
            </a:fld>
            <a:endParaRPr lang="vi-VN"/>
          </a:p>
        </p:txBody>
      </p:sp>
      <p:pic>
        <p:nvPicPr>
          <p:cNvPr id="6" name="Picture 5" descr="A screenshot of a cell phone&#10;&#10;Description automatically generated">
            <a:extLst>
              <a:ext uri="{FF2B5EF4-FFF2-40B4-BE49-F238E27FC236}">
                <a16:creationId xmlns:a16="http://schemas.microsoft.com/office/drawing/2014/main" id="{135D63E6-53C5-1A47-AB20-AF69692C0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650" y="2250682"/>
            <a:ext cx="7632700" cy="3187700"/>
          </a:xfrm>
          <a:prstGeom prst="rect">
            <a:avLst/>
          </a:prstGeom>
        </p:spPr>
      </p:pic>
      <p:sp>
        <p:nvSpPr>
          <p:cNvPr id="5" name="TextBox 4">
            <a:extLst>
              <a:ext uri="{FF2B5EF4-FFF2-40B4-BE49-F238E27FC236}">
                <a16:creationId xmlns:a16="http://schemas.microsoft.com/office/drawing/2014/main" id="{DDFFFD8A-68A2-944B-A15E-B226E6BEE919}"/>
              </a:ext>
            </a:extLst>
          </p:cNvPr>
          <p:cNvSpPr txBox="1"/>
          <p:nvPr/>
        </p:nvSpPr>
        <p:spPr>
          <a:xfrm>
            <a:off x="965706" y="5987025"/>
            <a:ext cx="7721094"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10: </a:t>
            </a:r>
            <a:r>
              <a:rPr lang="en-US" dirty="0" err="1">
                <a:latin typeface="Times New Roman" panose="02020603050405020304" pitchFamily="18" charset="0"/>
                <a:cs typeface="Times New Roman" panose="02020603050405020304" pitchFamily="18" charset="0"/>
              </a:rPr>
              <a:t>Bảng</a:t>
            </a:r>
            <a:r>
              <a:rPr lang="en-US" dirty="0">
                <a:latin typeface="Times New Roman" panose="02020603050405020304" pitchFamily="18" charset="0"/>
                <a:cs typeface="Times New Roman" panose="02020603050405020304" pitchFamily="18" charset="0"/>
              </a:rPr>
              <a:t> so </a:t>
            </a:r>
            <a:r>
              <a:rPr lang="en-US" dirty="0" err="1">
                <a:latin typeface="Times New Roman" panose="02020603050405020304" pitchFamily="18" charset="0"/>
                <a:cs typeface="Times New Roman" panose="02020603050405020304" pitchFamily="18" charset="0"/>
              </a:rPr>
              <a:t>sánh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top-5 error </a:t>
            </a:r>
            <a:r>
              <a:rPr lang="en-US" dirty="0" err="1">
                <a:latin typeface="Times New Roman" panose="02020603050405020304" pitchFamily="18" charset="0"/>
                <a:cs typeface="Times New Roman" panose="02020603050405020304" pitchFamily="18" charset="0"/>
              </a:rPr>
              <a:t>giữa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3274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5FF69-D8A7-2545-89B7-F7BF1979FAD0}"/>
              </a:ext>
            </a:extLst>
          </p:cNvPr>
          <p:cNvSpPr>
            <a:spLocks noGrp="1"/>
          </p:cNvSpPr>
          <p:nvPr>
            <p:ph type="title"/>
          </p:nvPr>
        </p:nvSpPr>
        <p:spPr>
          <a:xfrm>
            <a:off x="1066800" y="189707"/>
            <a:ext cx="8229600" cy="1143000"/>
          </a:xfrm>
        </p:spPr>
        <p:txBody>
          <a:bodyPr/>
          <a:lstStyle/>
          <a:p>
            <a:r>
              <a:rPr lang="en-US" dirty="0"/>
              <a:t>KẾT QUẢ THỰC NGHIỆM</a:t>
            </a:r>
          </a:p>
        </p:txBody>
      </p:sp>
      <p:sp>
        <p:nvSpPr>
          <p:cNvPr id="3" name="Content Placeholder 2">
            <a:extLst>
              <a:ext uri="{FF2B5EF4-FFF2-40B4-BE49-F238E27FC236}">
                <a16:creationId xmlns:a16="http://schemas.microsoft.com/office/drawing/2014/main" id="{42B0CC57-FB5E-634D-A3C5-429BC38B4138}"/>
              </a:ext>
            </a:extLst>
          </p:cNvPr>
          <p:cNvSpPr>
            <a:spLocks noGrp="1"/>
          </p:cNvSpPr>
          <p:nvPr>
            <p:ph idx="1"/>
          </p:nvPr>
        </p:nvSpPr>
        <p:spPr/>
        <p:txBody>
          <a:bodyPr/>
          <a:lstStyle/>
          <a:p>
            <a:r>
              <a:rPr lang="en-US" dirty="0" err="1"/>
              <a:t>Bộ</a:t>
            </a:r>
            <a:r>
              <a:rPr lang="en-US" dirty="0"/>
              <a:t> </a:t>
            </a:r>
            <a:r>
              <a:rPr lang="en-US" dirty="0" err="1"/>
              <a:t>dữ</a:t>
            </a:r>
            <a:r>
              <a:rPr lang="en-US" dirty="0"/>
              <a:t> </a:t>
            </a:r>
            <a:r>
              <a:rPr lang="en-US" dirty="0" err="1"/>
              <a:t>liệu</a:t>
            </a:r>
            <a:r>
              <a:rPr lang="en-US" dirty="0"/>
              <a:t> CIFAR-10 bao </a:t>
            </a:r>
            <a:r>
              <a:rPr lang="en-US" dirty="0" err="1"/>
              <a:t>gồm</a:t>
            </a:r>
            <a:r>
              <a:rPr lang="en-US" dirty="0"/>
              <a:t> 10 </a:t>
            </a:r>
            <a:r>
              <a:rPr lang="en-US" dirty="0" err="1"/>
              <a:t>lớp</a:t>
            </a:r>
            <a:r>
              <a:rPr lang="en-US" dirty="0"/>
              <a:t>.</a:t>
            </a:r>
          </a:p>
          <a:p>
            <a:pPr lvl="1"/>
            <a:r>
              <a:rPr lang="en-US" dirty="0" err="1"/>
              <a:t>Traning</a:t>
            </a:r>
            <a:r>
              <a:rPr lang="en-US" dirty="0"/>
              <a:t>: 50 </a:t>
            </a:r>
            <a:r>
              <a:rPr lang="en-US" dirty="0" err="1"/>
              <a:t>ngàn</a:t>
            </a:r>
            <a:r>
              <a:rPr lang="en-US" dirty="0"/>
              <a:t> </a:t>
            </a:r>
            <a:r>
              <a:rPr lang="en-US" dirty="0" err="1"/>
              <a:t>hình</a:t>
            </a:r>
            <a:r>
              <a:rPr lang="en-US" dirty="0"/>
              <a:t> </a:t>
            </a:r>
            <a:r>
              <a:rPr lang="en-US" dirty="0" err="1"/>
              <a:t>ảnh</a:t>
            </a:r>
            <a:r>
              <a:rPr lang="en-US" dirty="0"/>
              <a:t>.</a:t>
            </a:r>
          </a:p>
          <a:p>
            <a:pPr lvl="1"/>
            <a:r>
              <a:rPr lang="en-US" dirty="0"/>
              <a:t>Test: 10 </a:t>
            </a:r>
            <a:r>
              <a:rPr lang="en-US" dirty="0" err="1"/>
              <a:t>ngàn</a:t>
            </a:r>
            <a:r>
              <a:rPr lang="en-US" dirty="0"/>
              <a:t> </a:t>
            </a:r>
            <a:r>
              <a:rPr lang="en-US" dirty="0" err="1"/>
              <a:t>hình</a:t>
            </a:r>
            <a:r>
              <a:rPr lang="en-US" dirty="0"/>
              <a:t> </a:t>
            </a:r>
            <a:r>
              <a:rPr lang="en-US" dirty="0" err="1"/>
              <a:t>ảnh</a:t>
            </a:r>
            <a:r>
              <a:rPr lang="en-US" dirty="0"/>
              <a:t>.</a:t>
            </a:r>
          </a:p>
        </p:txBody>
      </p:sp>
      <p:sp>
        <p:nvSpPr>
          <p:cNvPr id="4" name="Slide Number Placeholder 3">
            <a:extLst>
              <a:ext uri="{FF2B5EF4-FFF2-40B4-BE49-F238E27FC236}">
                <a16:creationId xmlns:a16="http://schemas.microsoft.com/office/drawing/2014/main" id="{567069FF-E35E-6D49-9543-BD599A61CCF8}"/>
              </a:ext>
            </a:extLst>
          </p:cNvPr>
          <p:cNvSpPr>
            <a:spLocks noGrp="1"/>
          </p:cNvSpPr>
          <p:nvPr>
            <p:ph type="sldNum" sz="quarter" idx="12"/>
          </p:nvPr>
        </p:nvSpPr>
        <p:spPr/>
        <p:txBody>
          <a:bodyPr/>
          <a:lstStyle/>
          <a:p>
            <a:fld id="{20B7F220-0825-4B9B-9156-FF79F33775FE}" type="slidenum">
              <a:rPr lang="vi-VN" smtClean="0"/>
              <a:t>36</a:t>
            </a:fld>
            <a:endParaRPr lang="vi-VN"/>
          </a:p>
        </p:txBody>
      </p:sp>
      <p:pic>
        <p:nvPicPr>
          <p:cNvPr id="6" name="Picture 5" descr="A screenshot of a cell phone&#10;&#10;Description automatically generated">
            <a:extLst>
              <a:ext uri="{FF2B5EF4-FFF2-40B4-BE49-F238E27FC236}">
                <a16:creationId xmlns:a16="http://schemas.microsoft.com/office/drawing/2014/main" id="{184EEC75-EA3C-6041-B05E-538C3D32F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450" y="3429000"/>
            <a:ext cx="6515100" cy="1473200"/>
          </a:xfrm>
          <a:prstGeom prst="rect">
            <a:avLst/>
          </a:prstGeom>
        </p:spPr>
      </p:pic>
    </p:spTree>
    <p:extLst>
      <p:ext uri="{BB962C8B-B14F-4D97-AF65-F5344CB8AC3E}">
        <p14:creationId xmlns:p14="http://schemas.microsoft.com/office/powerpoint/2010/main" val="2903888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A6F55-DACE-814F-83EE-C84DD507B2E6}"/>
              </a:ext>
            </a:extLst>
          </p:cNvPr>
          <p:cNvSpPr>
            <a:spLocks noGrp="1"/>
          </p:cNvSpPr>
          <p:nvPr>
            <p:ph type="title"/>
          </p:nvPr>
        </p:nvSpPr>
        <p:spPr/>
        <p:txBody>
          <a:bodyPr/>
          <a:lstStyle/>
          <a:p>
            <a:r>
              <a:rPr lang="en-US" dirty="0"/>
              <a:t>KẾT QUẢ THỰC NGHIỆM</a:t>
            </a:r>
          </a:p>
        </p:txBody>
      </p:sp>
      <p:sp>
        <p:nvSpPr>
          <p:cNvPr id="4" name="Slide Number Placeholder 3">
            <a:extLst>
              <a:ext uri="{FF2B5EF4-FFF2-40B4-BE49-F238E27FC236}">
                <a16:creationId xmlns:a16="http://schemas.microsoft.com/office/drawing/2014/main" id="{10200A41-B1B3-D04D-BC66-A4A74154F789}"/>
              </a:ext>
            </a:extLst>
          </p:cNvPr>
          <p:cNvSpPr>
            <a:spLocks noGrp="1"/>
          </p:cNvSpPr>
          <p:nvPr>
            <p:ph type="sldNum" sz="quarter" idx="12"/>
          </p:nvPr>
        </p:nvSpPr>
        <p:spPr/>
        <p:txBody>
          <a:bodyPr/>
          <a:lstStyle/>
          <a:p>
            <a:fld id="{20B7F220-0825-4B9B-9156-FF79F33775FE}" type="slidenum">
              <a:rPr lang="vi-VN" smtClean="0"/>
              <a:t>37</a:t>
            </a:fld>
            <a:endParaRPr lang="vi-VN"/>
          </a:p>
        </p:txBody>
      </p:sp>
      <p:pic>
        <p:nvPicPr>
          <p:cNvPr id="10" name="Picture 9" descr="A close up of a map&#10;&#10;Description automatically generated">
            <a:extLst>
              <a:ext uri="{FF2B5EF4-FFF2-40B4-BE49-F238E27FC236}">
                <a16:creationId xmlns:a16="http://schemas.microsoft.com/office/drawing/2014/main" id="{53EAC8A8-53B9-7B4D-A69B-2633B29D3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78252"/>
            <a:ext cx="9144000" cy="2914740"/>
          </a:xfrm>
          <a:prstGeom prst="rect">
            <a:avLst/>
          </a:prstGeom>
        </p:spPr>
      </p:pic>
      <p:sp>
        <p:nvSpPr>
          <p:cNvPr id="5" name="TextBox 4">
            <a:extLst>
              <a:ext uri="{FF2B5EF4-FFF2-40B4-BE49-F238E27FC236}">
                <a16:creationId xmlns:a16="http://schemas.microsoft.com/office/drawing/2014/main" id="{56800181-53F4-D74E-A40A-4CFBF16AEB9A}"/>
              </a:ext>
            </a:extLst>
          </p:cNvPr>
          <p:cNvSpPr txBox="1"/>
          <p:nvPr/>
        </p:nvSpPr>
        <p:spPr>
          <a:xfrm>
            <a:off x="930982" y="5687266"/>
            <a:ext cx="7280475"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11: </a:t>
            </a:r>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a:t>
            </a:r>
            <a:r>
              <a:rPr lang="en-US" dirty="0">
                <a:latin typeface="Times New Roman" panose="02020603050405020304" pitchFamily="18" charset="0"/>
                <a:cs typeface="Times New Roman" panose="02020603050405020304" pitchFamily="18" charset="0"/>
              </a:rPr>
              <a:t> so </a:t>
            </a:r>
            <a:r>
              <a:rPr lang="en-US" dirty="0" err="1">
                <a:latin typeface="Times New Roman" panose="02020603050405020304" pitchFamily="18" charset="0"/>
                <a:cs typeface="Times New Roman" panose="02020603050405020304" pitchFamily="18" charset="0"/>
              </a:rPr>
              <a:t>sánh</a:t>
            </a:r>
            <a:r>
              <a:rPr lang="en-US" dirty="0">
                <a:latin typeface="Times New Roman" panose="02020603050405020304" pitchFamily="18" charset="0"/>
                <a:cs typeface="Times New Roman" panose="02020603050405020304" pitchFamily="18" charset="0"/>
              </a:rPr>
              <a:t> train-error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validation error</a:t>
            </a:r>
          </a:p>
        </p:txBody>
      </p:sp>
    </p:spTree>
    <p:extLst>
      <p:ext uri="{BB962C8B-B14F-4D97-AF65-F5344CB8AC3E}">
        <p14:creationId xmlns:p14="http://schemas.microsoft.com/office/powerpoint/2010/main" val="596072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1DD0B-A8C3-C94D-9D7E-5D587AE541C5}"/>
              </a:ext>
            </a:extLst>
          </p:cNvPr>
          <p:cNvSpPr>
            <a:spLocks noGrp="1"/>
          </p:cNvSpPr>
          <p:nvPr>
            <p:ph type="title"/>
          </p:nvPr>
        </p:nvSpPr>
        <p:spPr/>
        <p:txBody>
          <a:bodyPr/>
          <a:lstStyle/>
          <a:p>
            <a:r>
              <a:rPr lang="en-US" dirty="0"/>
              <a:t>KẾT QUẢ THỰC NGHIỆM</a:t>
            </a:r>
          </a:p>
        </p:txBody>
      </p:sp>
      <p:sp>
        <p:nvSpPr>
          <p:cNvPr id="4" name="Slide Number Placeholder 3">
            <a:extLst>
              <a:ext uri="{FF2B5EF4-FFF2-40B4-BE49-F238E27FC236}">
                <a16:creationId xmlns:a16="http://schemas.microsoft.com/office/drawing/2014/main" id="{74F52805-A5C7-8A4C-A68D-8BE2D93DEB94}"/>
              </a:ext>
            </a:extLst>
          </p:cNvPr>
          <p:cNvSpPr>
            <a:spLocks noGrp="1"/>
          </p:cNvSpPr>
          <p:nvPr>
            <p:ph type="sldNum" sz="quarter" idx="12"/>
          </p:nvPr>
        </p:nvSpPr>
        <p:spPr/>
        <p:txBody>
          <a:bodyPr/>
          <a:lstStyle/>
          <a:p>
            <a:fld id="{20B7F220-0825-4B9B-9156-FF79F33775FE}" type="slidenum">
              <a:rPr lang="vi-VN" smtClean="0"/>
              <a:t>38</a:t>
            </a:fld>
            <a:endParaRPr lang="vi-VN"/>
          </a:p>
        </p:txBody>
      </p:sp>
      <p:pic>
        <p:nvPicPr>
          <p:cNvPr id="6" name="Picture 5" descr="A screenshot of a cell phone&#10;&#10;Description automatically generated">
            <a:extLst>
              <a:ext uri="{FF2B5EF4-FFF2-40B4-BE49-F238E27FC236}">
                <a16:creationId xmlns:a16="http://schemas.microsoft.com/office/drawing/2014/main" id="{023B424A-4DAE-6847-8C3C-073A71130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546172"/>
            <a:ext cx="7086111" cy="5311828"/>
          </a:xfrm>
          <a:prstGeom prst="rect">
            <a:avLst/>
          </a:prstGeom>
        </p:spPr>
      </p:pic>
    </p:spTree>
    <p:extLst>
      <p:ext uri="{BB962C8B-B14F-4D97-AF65-F5344CB8AC3E}">
        <p14:creationId xmlns:p14="http://schemas.microsoft.com/office/powerpoint/2010/main" val="2081175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35144-E2BC-CC4A-9E6D-E3171E751F0C}"/>
              </a:ext>
            </a:extLst>
          </p:cNvPr>
          <p:cNvSpPr>
            <a:spLocks noGrp="1"/>
          </p:cNvSpPr>
          <p:nvPr>
            <p:ph type="title"/>
          </p:nvPr>
        </p:nvSpPr>
        <p:spPr/>
        <p:txBody>
          <a:bodyPr/>
          <a:lstStyle/>
          <a:p>
            <a:r>
              <a:rPr lang="en-US" dirty="0"/>
              <a:t>KẾT QUẢ THỰC NGHIỆM</a:t>
            </a:r>
          </a:p>
        </p:txBody>
      </p:sp>
      <p:sp>
        <p:nvSpPr>
          <p:cNvPr id="4" name="Slide Number Placeholder 3">
            <a:extLst>
              <a:ext uri="{FF2B5EF4-FFF2-40B4-BE49-F238E27FC236}">
                <a16:creationId xmlns:a16="http://schemas.microsoft.com/office/drawing/2014/main" id="{6548B637-1981-A544-A5B3-D9A75540FD0D}"/>
              </a:ext>
            </a:extLst>
          </p:cNvPr>
          <p:cNvSpPr>
            <a:spLocks noGrp="1"/>
          </p:cNvSpPr>
          <p:nvPr>
            <p:ph type="sldNum" sz="quarter" idx="12"/>
          </p:nvPr>
        </p:nvSpPr>
        <p:spPr/>
        <p:txBody>
          <a:bodyPr/>
          <a:lstStyle/>
          <a:p>
            <a:fld id="{20B7F220-0825-4B9B-9156-FF79F33775FE}" type="slidenum">
              <a:rPr lang="vi-VN" smtClean="0"/>
              <a:t>39</a:t>
            </a:fld>
            <a:endParaRPr lang="vi-VN"/>
          </a:p>
        </p:txBody>
      </p:sp>
      <p:pic>
        <p:nvPicPr>
          <p:cNvPr id="6" name="Picture 5" descr="A close up of a map&#10;&#10;Description automatically generated">
            <a:extLst>
              <a:ext uri="{FF2B5EF4-FFF2-40B4-BE49-F238E27FC236}">
                <a16:creationId xmlns:a16="http://schemas.microsoft.com/office/drawing/2014/main" id="{E760E37F-0251-AD42-9291-C9C4F56B30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86" y="1717390"/>
            <a:ext cx="7930828" cy="4254285"/>
          </a:xfrm>
          <a:prstGeom prst="rect">
            <a:avLst/>
          </a:prstGeom>
        </p:spPr>
      </p:pic>
      <p:sp>
        <p:nvSpPr>
          <p:cNvPr id="5" name="TextBox 4">
            <a:extLst>
              <a:ext uri="{FF2B5EF4-FFF2-40B4-BE49-F238E27FC236}">
                <a16:creationId xmlns:a16="http://schemas.microsoft.com/office/drawing/2014/main" id="{BC3EBFC2-D403-2447-A6FA-3FC847062C6B}"/>
              </a:ext>
            </a:extLst>
          </p:cNvPr>
          <p:cNvSpPr txBox="1"/>
          <p:nvPr/>
        </p:nvSpPr>
        <p:spPr>
          <a:xfrm>
            <a:off x="931762" y="6169588"/>
            <a:ext cx="7280475"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12: </a:t>
            </a:r>
            <a:r>
              <a:rPr lang="en-US" dirty="0" err="1">
                <a:latin typeface="Times New Roman" panose="02020603050405020304" pitchFamily="18" charset="0"/>
                <a:cs typeface="Times New Roman" panose="02020603050405020304" pitchFamily="18" charset="0"/>
              </a:rPr>
              <a:t>Biểu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a:t>
            </a:r>
            <a:r>
              <a:rPr lang="en-US" dirty="0">
                <a:latin typeface="Times New Roman" panose="02020603050405020304" pitchFamily="18" charset="0"/>
                <a:cs typeface="Times New Roman" panose="02020603050405020304" pitchFamily="18" charset="0"/>
              </a:rPr>
              <a:t> so </a:t>
            </a:r>
            <a:r>
              <a:rPr lang="en-US" dirty="0" err="1">
                <a:latin typeface="Times New Roman" panose="02020603050405020304" pitchFamily="18" charset="0"/>
                <a:cs typeface="Times New Roman" panose="02020603050405020304" pitchFamily="18" charset="0"/>
              </a:rPr>
              <a:t>sánh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chuẩn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7747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sp>
        <p:nvSpPr>
          <p:cNvPr id="3" name="Content Placeholder 2"/>
          <p:cNvSpPr>
            <a:spLocks noGrp="1"/>
          </p:cNvSpPr>
          <p:nvPr>
            <p:ph idx="1"/>
          </p:nvPr>
        </p:nvSpPr>
        <p:spPr/>
        <p:txBody>
          <a:bodyPr/>
          <a:lstStyle/>
          <a:p>
            <a:r>
              <a:rPr lang="en-US" dirty="0" err="1"/>
              <a:t>Bộ</a:t>
            </a:r>
            <a:r>
              <a:rPr lang="en-US" dirty="0"/>
              <a:t> </a:t>
            </a:r>
            <a:r>
              <a:rPr lang="en-US" dirty="0" err="1"/>
              <a:t>dữ</a:t>
            </a:r>
            <a:r>
              <a:rPr lang="en-US" dirty="0"/>
              <a:t> </a:t>
            </a:r>
            <a:r>
              <a:rPr lang="en-US" dirty="0" err="1"/>
              <a:t>liệu</a:t>
            </a:r>
            <a:r>
              <a:rPr lang="en-US" dirty="0"/>
              <a:t> </a:t>
            </a:r>
            <a:r>
              <a:rPr lang="en-US" dirty="0" err="1"/>
              <a:t>phân</a:t>
            </a:r>
            <a:r>
              <a:rPr lang="en-US" dirty="0"/>
              <a:t> </a:t>
            </a:r>
            <a:r>
              <a:rPr lang="en-US" dirty="0" err="1"/>
              <a:t>loại</a:t>
            </a:r>
            <a:r>
              <a:rPr lang="en-US" dirty="0"/>
              <a:t> ImageNet[1] 2013 bao </a:t>
            </a:r>
            <a:r>
              <a:rPr lang="en-US" dirty="0" err="1"/>
              <a:t>gồm</a:t>
            </a:r>
            <a:r>
              <a:rPr lang="en-US" dirty="0"/>
              <a:t> 1000 </a:t>
            </a:r>
            <a:r>
              <a:rPr lang="en-US" dirty="0" err="1"/>
              <a:t>lớp</a:t>
            </a:r>
            <a:r>
              <a:rPr lang="en-US" dirty="0"/>
              <a:t>.</a:t>
            </a:r>
          </a:p>
          <a:p>
            <a:pPr lvl="1"/>
            <a:r>
              <a:rPr lang="en-US" dirty="0"/>
              <a:t>Training: 1,28 </a:t>
            </a:r>
            <a:r>
              <a:rPr lang="en-US" dirty="0" err="1"/>
              <a:t>triệu</a:t>
            </a:r>
            <a:r>
              <a:rPr lang="en-US" dirty="0"/>
              <a:t> </a:t>
            </a:r>
            <a:r>
              <a:rPr lang="en-US" dirty="0" err="1"/>
              <a:t>hình</a:t>
            </a:r>
            <a:r>
              <a:rPr lang="en-US" dirty="0"/>
              <a:t> </a:t>
            </a:r>
            <a:r>
              <a:rPr lang="en-US" dirty="0" err="1"/>
              <a:t>ảnh</a:t>
            </a:r>
            <a:endParaRPr lang="en-US" dirty="0"/>
          </a:p>
          <a:p>
            <a:pPr lvl="1"/>
            <a:r>
              <a:rPr lang="en-US" dirty="0"/>
              <a:t>Validation: 50 </a:t>
            </a:r>
            <a:r>
              <a:rPr lang="en-US" dirty="0" err="1"/>
              <a:t>ngàn</a:t>
            </a:r>
            <a:r>
              <a:rPr lang="en-US" dirty="0"/>
              <a:t> </a:t>
            </a:r>
            <a:r>
              <a:rPr lang="en-US" dirty="0" err="1"/>
              <a:t>hình</a:t>
            </a:r>
            <a:r>
              <a:rPr lang="en-US" dirty="0"/>
              <a:t> </a:t>
            </a:r>
            <a:r>
              <a:rPr lang="en-US" dirty="0" err="1"/>
              <a:t>ảnh</a:t>
            </a:r>
            <a:endParaRPr lang="en-US" dirty="0"/>
          </a:p>
          <a:p>
            <a:pPr lvl="1"/>
            <a:r>
              <a:rPr lang="en-US" dirty="0"/>
              <a:t>Test: 100 </a:t>
            </a:r>
            <a:r>
              <a:rPr lang="en-US" dirty="0" err="1"/>
              <a:t>ngàn</a:t>
            </a:r>
            <a:r>
              <a:rPr lang="en-US" dirty="0"/>
              <a:t> </a:t>
            </a:r>
            <a:r>
              <a:rPr lang="en-US" dirty="0" err="1"/>
              <a:t>hình</a:t>
            </a:r>
            <a:r>
              <a:rPr lang="en-US" dirty="0"/>
              <a:t> </a:t>
            </a:r>
            <a:r>
              <a:rPr lang="en-US" dirty="0" err="1"/>
              <a:t>ảnh</a:t>
            </a:r>
            <a:endParaRPr lang="en-US" dirty="0"/>
          </a:p>
          <a:p>
            <a:pPr lvl="1"/>
            <a:endParaRPr lang="en-US" sz="1750" dirty="0"/>
          </a:p>
          <a:p>
            <a:r>
              <a:rPr lang="en-US" dirty="0" err="1"/>
              <a:t>Bộ</a:t>
            </a:r>
            <a:r>
              <a:rPr lang="en-US" dirty="0"/>
              <a:t> </a:t>
            </a:r>
            <a:r>
              <a:rPr lang="en-US" dirty="0" err="1"/>
              <a:t>dữ</a:t>
            </a:r>
            <a:r>
              <a:rPr lang="en-US" dirty="0"/>
              <a:t> </a:t>
            </a:r>
            <a:r>
              <a:rPr lang="en-US" dirty="0" err="1"/>
              <a:t>liệu</a:t>
            </a:r>
            <a:r>
              <a:rPr lang="en-US" dirty="0"/>
              <a:t> CIFAR-10[2] bao </a:t>
            </a:r>
            <a:r>
              <a:rPr lang="en-US" dirty="0" err="1"/>
              <a:t>gồm</a:t>
            </a:r>
            <a:r>
              <a:rPr lang="en-US" dirty="0"/>
              <a:t> 10 </a:t>
            </a:r>
            <a:r>
              <a:rPr lang="en-US" dirty="0" err="1"/>
              <a:t>lớp</a:t>
            </a:r>
            <a:r>
              <a:rPr lang="en-US" dirty="0"/>
              <a:t>.</a:t>
            </a:r>
          </a:p>
          <a:p>
            <a:pPr lvl="1"/>
            <a:r>
              <a:rPr lang="en-US" dirty="0" err="1"/>
              <a:t>Traning</a:t>
            </a:r>
            <a:r>
              <a:rPr lang="en-US" dirty="0"/>
              <a:t>: 50 </a:t>
            </a:r>
            <a:r>
              <a:rPr lang="en-US" dirty="0" err="1"/>
              <a:t>ngàn</a:t>
            </a:r>
            <a:r>
              <a:rPr lang="en-US" dirty="0"/>
              <a:t> </a:t>
            </a:r>
            <a:r>
              <a:rPr lang="en-US" dirty="0" err="1"/>
              <a:t>hình</a:t>
            </a:r>
            <a:r>
              <a:rPr lang="en-US" dirty="0"/>
              <a:t> </a:t>
            </a:r>
            <a:r>
              <a:rPr lang="en-US" dirty="0" err="1"/>
              <a:t>ảnh</a:t>
            </a:r>
            <a:r>
              <a:rPr lang="en-US" dirty="0"/>
              <a:t>.</a:t>
            </a:r>
          </a:p>
          <a:p>
            <a:pPr lvl="1"/>
            <a:r>
              <a:rPr lang="en-US" dirty="0"/>
              <a:t>Test: 10 </a:t>
            </a:r>
            <a:r>
              <a:rPr lang="en-US" dirty="0" err="1"/>
              <a:t>ngàn</a:t>
            </a:r>
            <a:r>
              <a:rPr lang="en-US" dirty="0"/>
              <a:t> </a:t>
            </a:r>
            <a:r>
              <a:rPr lang="en-US" dirty="0" err="1"/>
              <a:t>hình</a:t>
            </a:r>
            <a:r>
              <a:rPr lang="en-US" dirty="0"/>
              <a:t> </a:t>
            </a:r>
            <a:r>
              <a:rPr lang="en-US" dirty="0" err="1"/>
              <a:t>ảnh</a:t>
            </a:r>
            <a:r>
              <a:rPr lang="en-US" dirty="0"/>
              <a:t>.</a:t>
            </a:r>
          </a:p>
          <a:p>
            <a:pPr marL="342891" lvl="1" indent="0">
              <a:buNone/>
            </a:pP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20B7F220-0825-4B9B-9156-FF79F33775FE}" type="slidenum">
              <a:rPr lang="vi-VN" smtClean="0"/>
              <a:t>4</a:t>
            </a:fld>
            <a:endParaRPr lang="vi-VN"/>
          </a:p>
        </p:txBody>
      </p:sp>
    </p:spTree>
    <p:extLst>
      <p:ext uri="{BB962C8B-B14F-4D97-AF65-F5344CB8AC3E}">
        <p14:creationId xmlns:p14="http://schemas.microsoft.com/office/powerpoint/2010/main" val="386503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63F3-1EE6-D949-B2BF-0FFD25468FAF}"/>
              </a:ext>
            </a:extLst>
          </p:cNvPr>
          <p:cNvSpPr>
            <a:spLocks noGrp="1"/>
          </p:cNvSpPr>
          <p:nvPr>
            <p:ph type="title"/>
          </p:nvPr>
        </p:nvSpPr>
        <p:spPr/>
        <p:txBody>
          <a:bodyPr/>
          <a:lstStyle/>
          <a:p>
            <a:r>
              <a:rPr lang="en-US" dirty="0"/>
              <a:t>KẾT QUẢ THỰC NGHIỆM</a:t>
            </a:r>
          </a:p>
        </p:txBody>
      </p:sp>
      <p:sp>
        <p:nvSpPr>
          <p:cNvPr id="3" name="Content Placeholder 2">
            <a:extLst>
              <a:ext uri="{FF2B5EF4-FFF2-40B4-BE49-F238E27FC236}">
                <a16:creationId xmlns:a16="http://schemas.microsoft.com/office/drawing/2014/main" id="{746D277A-1A7B-AF41-9DF8-39D6F6CC521A}"/>
              </a:ext>
            </a:extLst>
          </p:cNvPr>
          <p:cNvSpPr>
            <a:spLocks noGrp="1"/>
          </p:cNvSpPr>
          <p:nvPr>
            <p:ph idx="1"/>
          </p:nvPr>
        </p:nvSpPr>
        <p:spPr/>
        <p:txBody>
          <a:bodyPr/>
          <a:lstStyle/>
          <a:p>
            <a:r>
              <a:rPr lang="en-US" dirty="0"/>
              <a:t>PASCAL VOC 2007/2012 [6]</a:t>
            </a:r>
          </a:p>
        </p:txBody>
      </p:sp>
      <p:sp>
        <p:nvSpPr>
          <p:cNvPr id="4" name="Slide Number Placeholder 3">
            <a:extLst>
              <a:ext uri="{FF2B5EF4-FFF2-40B4-BE49-F238E27FC236}">
                <a16:creationId xmlns:a16="http://schemas.microsoft.com/office/drawing/2014/main" id="{2799F705-A35A-3E4A-AE18-85456573D1FE}"/>
              </a:ext>
            </a:extLst>
          </p:cNvPr>
          <p:cNvSpPr>
            <a:spLocks noGrp="1"/>
          </p:cNvSpPr>
          <p:nvPr>
            <p:ph type="sldNum" sz="quarter" idx="12"/>
          </p:nvPr>
        </p:nvSpPr>
        <p:spPr/>
        <p:txBody>
          <a:bodyPr/>
          <a:lstStyle/>
          <a:p>
            <a:fld id="{20B7F220-0825-4B9B-9156-FF79F33775FE}" type="slidenum">
              <a:rPr lang="vi-VN" smtClean="0"/>
              <a:t>40</a:t>
            </a:fld>
            <a:endParaRPr lang="vi-VN"/>
          </a:p>
        </p:txBody>
      </p:sp>
      <p:pic>
        <p:nvPicPr>
          <p:cNvPr id="6" name="Picture 5" descr="A screenshot of a cell phone&#10;&#10;Description automatically generated">
            <a:extLst>
              <a:ext uri="{FF2B5EF4-FFF2-40B4-BE49-F238E27FC236}">
                <a16:creationId xmlns:a16="http://schemas.microsoft.com/office/drawing/2014/main" id="{DFCE374D-4120-8448-B8AF-2BA5B5372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225" y="2623682"/>
            <a:ext cx="7601550" cy="2202318"/>
          </a:xfrm>
          <a:prstGeom prst="rect">
            <a:avLst/>
          </a:prstGeom>
        </p:spPr>
      </p:pic>
      <p:sp>
        <p:nvSpPr>
          <p:cNvPr id="7" name="TextBox 6">
            <a:extLst>
              <a:ext uri="{FF2B5EF4-FFF2-40B4-BE49-F238E27FC236}">
                <a16:creationId xmlns:a16="http://schemas.microsoft.com/office/drawing/2014/main" id="{D6FD7BB8-9B91-8C43-8EE9-EE2BC1A55637}"/>
              </a:ext>
            </a:extLst>
          </p:cNvPr>
          <p:cNvSpPr txBox="1"/>
          <p:nvPr/>
        </p:nvSpPr>
        <p:spPr>
          <a:xfrm>
            <a:off x="931762" y="5248281"/>
            <a:ext cx="7280475"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13: </a:t>
            </a:r>
            <a:r>
              <a:rPr lang="en-US" dirty="0" err="1">
                <a:latin typeface="Times New Roman" panose="02020603050405020304" pitchFamily="18" charset="0"/>
                <a:cs typeface="Times New Roman" panose="02020603050405020304" pitchFamily="18" charset="0"/>
              </a:rPr>
              <a:t>Bảng</a:t>
            </a:r>
            <a:r>
              <a:rPr lang="en-US" dirty="0">
                <a:latin typeface="Times New Roman" panose="02020603050405020304" pitchFamily="18" charset="0"/>
                <a:cs typeface="Times New Roman" panose="02020603050405020304" pitchFamily="18" charset="0"/>
              </a:rPr>
              <a:t> so </a:t>
            </a:r>
            <a:r>
              <a:rPr lang="en-US" dirty="0" err="1">
                <a:latin typeface="Times New Roman" panose="02020603050405020304" pitchFamily="18" charset="0"/>
                <a:cs typeface="Times New Roman" panose="02020603050405020304" pitchFamily="18" charset="0"/>
              </a:rPr>
              <a:t>sánh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Pascal</a:t>
            </a:r>
          </a:p>
        </p:txBody>
      </p:sp>
    </p:spTree>
    <p:extLst>
      <p:ext uri="{BB962C8B-B14F-4D97-AF65-F5344CB8AC3E}">
        <p14:creationId xmlns:p14="http://schemas.microsoft.com/office/powerpoint/2010/main" val="2037783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A3EF6-65ED-3A44-9827-8014DB39E7E4}"/>
              </a:ext>
            </a:extLst>
          </p:cNvPr>
          <p:cNvSpPr>
            <a:spLocks noGrp="1"/>
          </p:cNvSpPr>
          <p:nvPr>
            <p:ph type="title"/>
          </p:nvPr>
        </p:nvSpPr>
        <p:spPr/>
        <p:txBody>
          <a:bodyPr/>
          <a:lstStyle/>
          <a:p>
            <a:r>
              <a:rPr lang="en-US" dirty="0"/>
              <a:t>KẾT QUẢ THỰC NGHIỆM</a:t>
            </a:r>
          </a:p>
        </p:txBody>
      </p:sp>
      <p:sp>
        <p:nvSpPr>
          <p:cNvPr id="3" name="Content Placeholder 2">
            <a:extLst>
              <a:ext uri="{FF2B5EF4-FFF2-40B4-BE49-F238E27FC236}">
                <a16:creationId xmlns:a16="http://schemas.microsoft.com/office/drawing/2014/main" id="{6753F1AC-3C96-5143-84EC-221DF2725A03}"/>
              </a:ext>
            </a:extLst>
          </p:cNvPr>
          <p:cNvSpPr>
            <a:spLocks noGrp="1"/>
          </p:cNvSpPr>
          <p:nvPr>
            <p:ph idx="1"/>
          </p:nvPr>
        </p:nvSpPr>
        <p:spPr/>
        <p:txBody>
          <a:bodyPr/>
          <a:lstStyle/>
          <a:p>
            <a:r>
              <a:rPr lang="en-US" dirty="0" err="1"/>
              <a:t>Bộ</a:t>
            </a:r>
            <a:r>
              <a:rPr lang="en-US" dirty="0"/>
              <a:t> </a:t>
            </a:r>
            <a:r>
              <a:rPr lang="en-US" dirty="0" err="1"/>
              <a:t>dữ</a:t>
            </a:r>
            <a:r>
              <a:rPr lang="en-US" dirty="0"/>
              <a:t> </a:t>
            </a:r>
            <a:r>
              <a:rPr lang="en-US" dirty="0" err="1"/>
              <a:t>liệu</a:t>
            </a:r>
            <a:r>
              <a:rPr lang="en-US" dirty="0"/>
              <a:t> COCO [7]</a:t>
            </a:r>
          </a:p>
        </p:txBody>
      </p:sp>
      <p:sp>
        <p:nvSpPr>
          <p:cNvPr id="4" name="Slide Number Placeholder 3">
            <a:extLst>
              <a:ext uri="{FF2B5EF4-FFF2-40B4-BE49-F238E27FC236}">
                <a16:creationId xmlns:a16="http://schemas.microsoft.com/office/drawing/2014/main" id="{5B96AA05-31E2-8D45-95DA-58BB92F23024}"/>
              </a:ext>
            </a:extLst>
          </p:cNvPr>
          <p:cNvSpPr>
            <a:spLocks noGrp="1"/>
          </p:cNvSpPr>
          <p:nvPr>
            <p:ph type="sldNum" sz="quarter" idx="12"/>
          </p:nvPr>
        </p:nvSpPr>
        <p:spPr/>
        <p:txBody>
          <a:bodyPr/>
          <a:lstStyle/>
          <a:p>
            <a:fld id="{20B7F220-0825-4B9B-9156-FF79F33775FE}" type="slidenum">
              <a:rPr lang="vi-VN" smtClean="0"/>
              <a:t>41</a:t>
            </a:fld>
            <a:endParaRPr lang="vi-VN"/>
          </a:p>
        </p:txBody>
      </p:sp>
      <p:pic>
        <p:nvPicPr>
          <p:cNvPr id="6" name="Picture 5" descr="A screenshot of a cell phone&#10;&#10;Description automatically generated">
            <a:extLst>
              <a:ext uri="{FF2B5EF4-FFF2-40B4-BE49-F238E27FC236}">
                <a16:creationId xmlns:a16="http://schemas.microsoft.com/office/drawing/2014/main" id="{18834C68-EA53-3642-942F-3D3631B955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37" y="2511560"/>
            <a:ext cx="7877325" cy="1834879"/>
          </a:xfrm>
          <a:prstGeom prst="rect">
            <a:avLst/>
          </a:prstGeom>
        </p:spPr>
      </p:pic>
      <p:sp>
        <p:nvSpPr>
          <p:cNvPr id="7" name="TextBox 6">
            <a:extLst>
              <a:ext uri="{FF2B5EF4-FFF2-40B4-BE49-F238E27FC236}">
                <a16:creationId xmlns:a16="http://schemas.microsoft.com/office/drawing/2014/main" id="{BFA6C4FA-CCD9-0C4B-B5BA-12CB2C56D68F}"/>
              </a:ext>
            </a:extLst>
          </p:cNvPr>
          <p:cNvSpPr txBox="1"/>
          <p:nvPr/>
        </p:nvSpPr>
        <p:spPr>
          <a:xfrm>
            <a:off x="931762" y="5248281"/>
            <a:ext cx="7280475"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14: </a:t>
            </a:r>
            <a:r>
              <a:rPr lang="en-US" dirty="0" err="1">
                <a:latin typeface="Times New Roman" panose="02020603050405020304" pitchFamily="18" charset="0"/>
                <a:cs typeface="Times New Roman" panose="02020603050405020304" pitchFamily="18" charset="0"/>
              </a:rPr>
              <a:t>Bảng</a:t>
            </a:r>
            <a:r>
              <a:rPr lang="en-US" dirty="0">
                <a:latin typeface="Times New Roman" panose="02020603050405020304" pitchFamily="18" charset="0"/>
                <a:cs typeface="Times New Roman" panose="02020603050405020304" pitchFamily="18" charset="0"/>
              </a:rPr>
              <a:t> so </a:t>
            </a:r>
            <a:r>
              <a:rPr lang="en-US" dirty="0" err="1">
                <a:latin typeface="Times New Roman" panose="02020603050405020304" pitchFamily="18" charset="0"/>
                <a:cs typeface="Times New Roman" panose="02020603050405020304" pitchFamily="18" charset="0"/>
              </a:rPr>
              <a:t>sánh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Coco</a:t>
            </a:r>
          </a:p>
        </p:txBody>
      </p:sp>
    </p:spTree>
    <p:extLst>
      <p:ext uri="{BB962C8B-B14F-4D97-AF65-F5344CB8AC3E}">
        <p14:creationId xmlns:p14="http://schemas.microsoft.com/office/powerpoint/2010/main" val="2865531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EAA00-CC41-FE4F-987C-C93FFB9939A0}"/>
              </a:ext>
            </a:extLst>
          </p:cNvPr>
          <p:cNvSpPr>
            <a:spLocks noGrp="1"/>
          </p:cNvSpPr>
          <p:nvPr>
            <p:ph type="title"/>
          </p:nvPr>
        </p:nvSpPr>
        <p:spPr/>
        <p:txBody>
          <a:bodyPr/>
          <a:lstStyle/>
          <a:p>
            <a:r>
              <a:rPr lang="en-US" dirty="0" err="1"/>
              <a:t>TÀI</a:t>
            </a:r>
            <a:r>
              <a:rPr lang="en-US" dirty="0"/>
              <a:t> </a:t>
            </a:r>
            <a:r>
              <a:rPr lang="en-US" dirty="0" err="1"/>
              <a:t>LIỆU</a:t>
            </a:r>
            <a:r>
              <a:rPr lang="en-US" dirty="0"/>
              <a:t> </a:t>
            </a:r>
            <a:r>
              <a:rPr lang="en-US" dirty="0" err="1"/>
              <a:t>THAM</a:t>
            </a:r>
            <a:r>
              <a:rPr lang="en-US" dirty="0"/>
              <a:t> </a:t>
            </a:r>
            <a:r>
              <a:rPr lang="en-US" dirty="0" err="1"/>
              <a:t>KHẢO</a:t>
            </a:r>
            <a:endParaRPr lang="en-US" dirty="0"/>
          </a:p>
        </p:txBody>
      </p:sp>
      <p:sp>
        <p:nvSpPr>
          <p:cNvPr id="3" name="Content Placeholder 2">
            <a:extLst>
              <a:ext uri="{FF2B5EF4-FFF2-40B4-BE49-F238E27FC236}">
                <a16:creationId xmlns:a16="http://schemas.microsoft.com/office/drawing/2014/main" id="{FA7D4683-7B0A-5341-A18B-90AAD7A6FFCE}"/>
              </a:ext>
            </a:extLst>
          </p:cNvPr>
          <p:cNvSpPr>
            <a:spLocks noGrp="1"/>
          </p:cNvSpPr>
          <p:nvPr>
            <p:ph idx="1"/>
          </p:nvPr>
        </p:nvSpPr>
        <p:spPr/>
        <p:txBody>
          <a:bodyPr/>
          <a:lstStyle/>
          <a:p>
            <a:r>
              <a:rPr lang="en-US" dirty="0"/>
              <a:t>[1] Image Net dataset - http://</a:t>
            </a:r>
            <a:r>
              <a:rPr lang="en-US" dirty="0" err="1"/>
              <a:t>www.image-net.org</a:t>
            </a:r>
            <a:endParaRPr lang="en-US" dirty="0"/>
          </a:p>
          <a:p>
            <a:r>
              <a:rPr lang="en-US" dirty="0"/>
              <a:t>[2] The CIFAR-10 dataset - https://</a:t>
            </a:r>
            <a:r>
              <a:rPr lang="en-US" dirty="0" err="1"/>
              <a:t>www.cs.toronto.edu</a:t>
            </a:r>
            <a:r>
              <a:rPr lang="en-US" dirty="0"/>
              <a:t>/~</a:t>
            </a:r>
            <a:r>
              <a:rPr lang="en-US" dirty="0" err="1"/>
              <a:t>kriz</a:t>
            </a:r>
            <a:r>
              <a:rPr lang="en-US" dirty="0"/>
              <a:t>/</a:t>
            </a:r>
            <a:r>
              <a:rPr lang="en-US" dirty="0" err="1"/>
              <a:t>cifar.html</a:t>
            </a:r>
            <a:endParaRPr lang="en-US" dirty="0"/>
          </a:p>
          <a:p>
            <a:r>
              <a:rPr lang="en-US" dirty="0"/>
              <a:t>[3] http://</a:t>
            </a:r>
            <a:r>
              <a:rPr lang="en-US" dirty="0" err="1"/>
              <a:t>ufldl.stanford.edu</a:t>
            </a:r>
            <a:r>
              <a:rPr lang="en-US" dirty="0"/>
              <a:t>/wiki/</a:t>
            </a:r>
            <a:r>
              <a:rPr lang="en-US" dirty="0" err="1"/>
              <a:t>index.php</a:t>
            </a:r>
            <a:r>
              <a:rPr lang="en-US" dirty="0"/>
              <a:t>/</a:t>
            </a:r>
            <a:r>
              <a:rPr lang="en-US" dirty="0" err="1"/>
              <a:t>Sparse_Coding</a:t>
            </a:r>
            <a:endParaRPr lang="en-US" dirty="0"/>
          </a:p>
          <a:p>
            <a:r>
              <a:rPr lang="en-US" dirty="0"/>
              <a:t>[4] Image Classification with the Fisher Vector: Theory and Practice - Jorge Sanchez </a:t>
            </a:r>
          </a:p>
          <a:p>
            <a:r>
              <a:rPr lang="en-US" dirty="0"/>
              <a:t>[5] Deep Residual Learning for Image Recognition  - </a:t>
            </a:r>
            <a:r>
              <a:rPr lang="en-US" dirty="0" err="1"/>
              <a:t>Kaiming</a:t>
            </a:r>
            <a:r>
              <a:rPr lang="en-US" dirty="0"/>
              <a:t> He </a:t>
            </a:r>
          </a:p>
          <a:p>
            <a:r>
              <a:rPr lang="en-US" dirty="0"/>
              <a:t>[6] PASCAL VOC 2007 - https://</a:t>
            </a:r>
            <a:r>
              <a:rPr lang="en-US" dirty="0" err="1"/>
              <a:t>www.kaggle.com</a:t>
            </a:r>
            <a:r>
              <a:rPr lang="en-US" dirty="0"/>
              <a:t>/</a:t>
            </a:r>
            <a:r>
              <a:rPr lang="en-US" dirty="0" err="1"/>
              <a:t>zaraks</a:t>
            </a:r>
            <a:r>
              <a:rPr lang="en-US" dirty="0"/>
              <a:t>/pascal-voc-2007</a:t>
            </a:r>
          </a:p>
          <a:p>
            <a:r>
              <a:rPr lang="en-US" dirty="0"/>
              <a:t>[7] Coco dataset - http://</a:t>
            </a:r>
            <a:r>
              <a:rPr lang="en-US" dirty="0" err="1"/>
              <a:t>cocodataset.org</a:t>
            </a:r>
            <a:r>
              <a:rPr lang="en-US" dirty="0"/>
              <a:t>/#home</a:t>
            </a:r>
          </a:p>
        </p:txBody>
      </p:sp>
      <p:sp>
        <p:nvSpPr>
          <p:cNvPr id="4" name="Slide Number Placeholder 3">
            <a:extLst>
              <a:ext uri="{FF2B5EF4-FFF2-40B4-BE49-F238E27FC236}">
                <a16:creationId xmlns:a16="http://schemas.microsoft.com/office/drawing/2014/main" id="{979285A3-AFF8-1141-B192-343557046460}"/>
              </a:ext>
            </a:extLst>
          </p:cNvPr>
          <p:cNvSpPr>
            <a:spLocks noGrp="1"/>
          </p:cNvSpPr>
          <p:nvPr>
            <p:ph type="sldNum" sz="quarter" idx="12"/>
          </p:nvPr>
        </p:nvSpPr>
        <p:spPr/>
        <p:txBody>
          <a:bodyPr/>
          <a:lstStyle/>
          <a:p>
            <a:fld id="{20B7F220-0825-4B9B-9156-FF79F33775FE}" type="slidenum">
              <a:rPr lang="vi-VN" smtClean="0"/>
              <a:t>42</a:t>
            </a:fld>
            <a:endParaRPr lang="vi-VN"/>
          </a:p>
        </p:txBody>
      </p:sp>
    </p:spTree>
    <p:extLst>
      <p:ext uri="{BB962C8B-B14F-4D97-AF65-F5344CB8AC3E}">
        <p14:creationId xmlns:p14="http://schemas.microsoft.com/office/powerpoint/2010/main" val="3356542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8FBF2-336B-4E49-8CCE-B8453F7C3E20}"/>
              </a:ext>
            </a:extLst>
          </p:cNvPr>
          <p:cNvSpPr>
            <a:spLocks noGrp="1"/>
          </p:cNvSpPr>
          <p:nvPr>
            <p:ph type="title"/>
          </p:nvPr>
        </p:nvSpPr>
        <p:spPr/>
        <p:txBody>
          <a:bodyPr/>
          <a:lstStyle/>
          <a:p>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sp>
        <p:nvSpPr>
          <p:cNvPr id="4" name="Slide Number Placeholder 3">
            <a:extLst>
              <a:ext uri="{FF2B5EF4-FFF2-40B4-BE49-F238E27FC236}">
                <a16:creationId xmlns:a16="http://schemas.microsoft.com/office/drawing/2014/main" id="{1105ABE4-863C-A647-B095-5410B9ACAC83}"/>
              </a:ext>
            </a:extLst>
          </p:cNvPr>
          <p:cNvSpPr>
            <a:spLocks noGrp="1"/>
          </p:cNvSpPr>
          <p:nvPr>
            <p:ph type="sldNum" sz="quarter" idx="12"/>
          </p:nvPr>
        </p:nvSpPr>
        <p:spPr/>
        <p:txBody>
          <a:bodyPr/>
          <a:lstStyle/>
          <a:p>
            <a:fld id="{20B7F220-0825-4B9B-9156-FF79F33775FE}" type="slidenum">
              <a:rPr lang="vi-VN" smtClean="0"/>
              <a:t>5</a:t>
            </a:fld>
            <a:endParaRPr lang="vi-VN"/>
          </a:p>
        </p:txBody>
      </p:sp>
      <p:pic>
        <p:nvPicPr>
          <p:cNvPr id="6" name="Content Placeholder 5">
            <a:extLst>
              <a:ext uri="{FF2B5EF4-FFF2-40B4-BE49-F238E27FC236}">
                <a16:creationId xmlns:a16="http://schemas.microsoft.com/office/drawing/2014/main" id="{6A1E565B-9274-FE45-95FE-2E59D7F609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8379" y="1600200"/>
            <a:ext cx="6047242" cy="4525963"/>
          </a:xfrm>
          <a:prstGeom prst="rect">
            <a:avLst/>
          </a:prstGeom>
        </p:spPr>
      </p:pic>
      <p:sp>
        <p:nvSpPr>
          <p:cNvPr id="7" name="TextBox 6">
            <a:extLst>
              <a:ext uri="{FF2B5EF4-FFF2-40B4-BE49-F238E27FC236}">
                <a16:creationId xmlns:a16="http://schemas.microsoft.com/office/drawing/2014/main" id="{2F9A95A9-359E-7443-9CD1-5F45EA7B1080}"/>
              </a:ext>
            </a:extLst>
          </p:cNvPr>
          <p:cNvSpPr txBox="1"/>
          <p:nvPr/>
        </p:nvSpPr>
        <p:spPr>
          <a:xfrm>
            <a:off x="1863524" y="6356358"/>
            <a:ext cx="5197033"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CIFAR-10 </a:t>
            </a:r>
          </a:p>
        </p:txBody>
      </p:sp>
    </p:spTree>
    <p:extLst>
      <p:ext uri="{BB962C8B-B14F-4D97-AF65-F5344CB8AC3E}">
        <p14:creationId xmlns:p14="http://schemas.microsoft.com/office/powerpoint/2010/main" val="3796664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CÔNG VIỆC LIÊN QUAN</a:t>
            </a:r>
          </a:p>
        </p:txBody>
      </p:sp>
      <p:sp>
        <p:nvSpPr>
          <p:cNvPr id="3" name="Content Placeholder 2"/>
          <p:cNvSpPr>
            <a:spLocks noGrp="1"/>
          </p:cNvSpPr>
          <p:nvPr>
            <p:ph idx="1"/>
          </p:nvPr>
        </p:nvSpPr>
        <p:spPr/>
        <p:txBody>
          <a:bodyPr/>
          <a:lstStyle/>
          <a:p>
            <a:pPr algn="just"/>
            <a:r>
              <a:rPr lang="en-US" dirty="0"/>
              <a:t>A. </a:t>
            </a:r>
            <a:r>
              <a:rPr lang="en-US" dirty="0" err="1"/>
              <a:t>Krizhevsky</a:t>
            </a:r>
            <a:r>
              <a:rPr lang="en-US" dirty="0"/>
              <a:t>, I. </a:t>
            </a:r>
            <a:r>
              <a:rPr lang="en-US" dirty="0" err="1"/>
              <a:t>Sutskever</a:t>
            </a:r>
            <a:r>
              <a:rPr lang="en-US" dirty="0"/>
              <a:t>, and G. Hinton. </a:t>
            </a:r>
            <a:r>
              <a:rPr lang="en-US" dirty="0" err="1"/>
              <a:t>Imagenet</a:t>
            </a:r>
            <a:r>
              <a:rPr lang="en-US" dirty="0"/>
              <a:t> classification with deep convolutional neural networks. In NIPS, 2012.</a:t>
            </a:r>
          </a:p>
          <a:p>
            <a:pPr algn="just"/>
            <a:endParaRPr lang="en-US" dirty="0"/>
          </a:p>
          <a:p>
            <a:pPr algn="just"/>
            <a:r>
              <a:rPr lang="en-US" dirty="0" err="1"/>
              <a:t>Bộ</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ILSVRC-2010 </a:t>
            </a:r>
            <a:r>
              <a:rPr lang="en-US" dirty="0" err="1"/>
              <a:t>trích</a:t>
            </a:r>
            <a:r>
              <a:rPr lang="en-US" dirty="0"/>
              <a:t> </a:t>
            </a:r>
            <a:r>
              <a:rPr lang="en-US" dirty="0" err="1"/>
              <a:t>từ</a:t>
            </a:r>
            <a:r>
              <a:rPr lang="en-US" dirty="0"/>
              <a:t> ImageNet, </a:t>
            </a:r>
            <a:r>
              <a:rPr lang="en-US" dirty="0" err="1"/>
              <a:t>trong</a:t>
            </a:r>
            <a:r>
              <a:rPr lang="en-US" dirty="0"/>
              <a:t> </a:t>
            </a:r>
            <a:r>
              <a:rPr lang="en-US" dirty="0" err="1"/>
              <a:t>đó</a:t>
            </a:r>
            <a:r>
              <a:rPr lang="en-US" dirty="0"/>
              <a:t> </a:t>
            </a:r>
            <a:r>
              <a:rPr lang="en-US" dirty="0" err="1"/>
              <a:t>có</a:t>
            </a:r>
            <a:r>
              <a:rPr lang="en-US" dirty="0"/>
              <a:t>:</a:t>
            </a:r>
          </a:p>
          <a:p>
            <a:pPr lvl="1" algn="just"/>
            <a:r>
              <a:rPr lang="en-US" dirty="0"/>
              <a:t>1,2 </a:t>
            </a:r>
            <a:r>
              <a:rPr lang="en-US" dirty="0" err="1"/>
              <a:t>triệu</a:t>
            </a:r>
            <a:r>
              <a:rPr lang="en-US" dirty="0"/>
              <a:t> </a:t>
            </a:r>
            <a:r>
              <a:rPr lang="en-US" dirty="0" err="1"/>
              <a:t>ảnh</a:t>
            </a:r>
            <a:r>
              <a:rPr lang="en-US" dirty="0"/>
              <a:t> train, 50 </a:t>
            </a:r>
            <a:r>
              <a:rPr lang="en-US" dirty="0" err="1"/>
              <a:t>ngàn</a:t>
            </a:r>
            <a:r>
              <a:rPr lang="en-US" dirty="0"/>
              <a:t> </a:t>
            </a:r>
            <a:r>
              <a:rPr lang="en-US" dirty="0" err="1"/>
              <a:t>ảnh</a:t>
            </a:r>
            <a:r>
              <a:rPr lang="en-US" dirty="0"/>
              <a:t> validation </a:t>
            </a:r>
            <a:r>
              <a:rPr lang="en-US" dirty="0" err="1"/>
              <a:t>và</a:t>
            </a:r>
            <a:r>
              <a:rPr lang="en-US" dirty="0"/>
              <a:t> 150 </a:t>
            </a:r>
            <a:r>
              <a:rPr lang="en-US" dirty="0" err="1"/>
              <a:t>ngàn</a:t>
            </a:r>
            <a:r>
              <a:rPr lang="en-US" dirty="0"/>
              <a:t> </a:t>
            </a:r>
            <a:r>
              <a:rPr lang="en-US" dirty="0" err="1"/>
              <a:t>ảnh</a:t>
            </a:r>
            <a:r>
              <a:rPr lang="en-US" dirty="0"/>
              <a:t> test.</a:t>
            </a:r>
          </a:p>
          <a:p>
            <a:pPr lvl="1" algn="just"/>
            <a:endParaRPr lang="en-US" dirty="0"/>
          </a:p>
          <a:p>
            <a:pPr marL="342891" lvl="1" indent="0" algn="just">
              <a:buNone/>
            </a:pPr>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fld id="{20B7F220-0825-4B9B-9156-FF79F33775FE}" type="slidenum">
              <a:rPr lang="vi-VN" smtClean="0"/>
              <a:t>6</a:t>
            </a:fld>
            <a:endParaRPr lang="vi-VN"/>
          </a:p>
        </p:txBody>
      </p:sp>
      <p:graphicFrame>
        <p:nvGraphicFramePr>
          <p:cNvPr id="6" name="Table 5">
            <a:extLst>
              <a:ext uri="{FF2B5EF4-FFF2-40B4-BE49-F238E27FC236}">
                <a16:creationId xmlns:a16="http://schemas.microsoft.com/office/drawing/2014/main" id="{E2C6C538-B13F-E345-8C5D-09C1B5A01806}"/>
              </a:ext>
            </a:extLst>
          </p:cNvPr>
          <p:cNvGraphicFramePr>
            <a:graphicFrameLocks noGrp="1"/>
          </p:cNvGraphicFramePr>
          <p:nvPr>
            <p:extLst>
              <p:ext uri="{D42A27DB-BD31-4B8C-83A1-F6EECF244321}">
                <p14:modId xmlns:p14="http://schemas.microsoft.com/office/powerpoint/2010/main" val="3828940795"/>
              </p:ext>
            </p:extLst>
          </p:nvPr>
        </p:nvGraphicFramePr>
        <p:xfrm>
          <a:off x="1200289" y="3764501"/>
          <a:ext cx="6763473" cy="1953392"/>
        </p:xfrm>
        <a:graphic>
          <a:graphicData uri="http://schemas.openxmlformats.org/drawingml/2006/table">
            <a:tbl>
              <a:tblPr firstRow="1" bandRow="1">
                <a:tableStyleId>{5C22544A-7EE6-4342-B048-85BDC9FD1C3A}</a:tableStyleId>
              </a:tblPr>
              <a:tblGrid>
                <a:gridCol w="2254491">
                  <a:extLst>
                    <a:ext uri="{9D8B030D-6E8A-4147-A177-3AD203B41FA5}">
                      <a16:colId xmlns:a16="http://schemas.microsoft.com/office/drawing/2014/main" val="3608750210"/>
                    </a:ext>
                  </a:extLst>
                </a:gridCol>
                <a:gridCol w="2254491">
                  <a:extLst>
                    <a:ext uri="{9D8B030D-6E8A-4147-A177-3AD203B41FA5}">
                      <a16:colId xmlns:a16="http://schemas.microsoft.com/office/drawing/2014/main" val="2920620992"/>
                    </a:ext>
                  </a:extLst>
                </a:gridCol>
                <a:gridCol w="2254491">
                  <a:extLst>
                    <a:ext uri="{9D8B030D-6E8A-4147-A177-3AD203B41FA5}">
                      <a16:colId xmlns:a16="http://schemas.microsoft.com/office/drawing/2014/main" val="3744079360"/>
                    </a:ext>
                  </a:extLst>
                </a:gridCol>
              </a:tblGrid>
              <a:tr h="488348">
                <a:tc>
                  <a:txBody>
                    <a:bodyPr/>
                    <a:lstStyle/>
                    <a:p>
                      <a:r>
                        <a:rPr lang="en-US" dirty="0">
                          <a:latin typeface="Times New Roman" panose="02020603050405020304" pitchFamily="18" charset="0"/>
                          <a:cs typeface="Times New Roman" panose="02020603050405020304" pitchFamily="18" charset="0"/>
                        </a:rPr>
                        <a:t>Model</a:t>
                      </a:r>
                    </a:p>
                  </a:txBody>
                  <a:tcPr/>
                </a:tc>
                <a:tc>
                  <a:txBody>
                    <a:bodyPr/>
                    <a:lstStyle/>
                    <a:p>
                      <a:r>
                        <a:rPr lang="en-US" dirty="0">
                          <a:latin typeface="Times New Roman" panose="02020603050405020304" pitchFamily="18" charset="0"/>
                          <a:cs typeface="Times New Roman" panose="02020603050405020304" pitchFamily="18" charset="0"/>
                        </a:rPr>
                        <a:t>Top-1 (%)</a:t>
                      </a:r>
                    </a:p>
                  </a:txBody>
                  <a:tcPr/>
                </a:tc>
                <a:tc>
                  <a:txBody>
                    <a:bodyPr/>
                    <a:lstStyle/>
                    <a:p>
                      <a:r>
                        <a:rPr lang="en-US" dirty="0">
                          <a:latin typeface="Times New Roman" panose="02020603050405020304" pitchFamily="18" charset="0"/>
                          <a:cs typeface="Times New Roman" panose="02020603050405020304" pitchFamily="18" charset="0"/>
                        </a:rPr>
                        <a:t>Top-5 (%)</a:t>
                      </a:r>
                    </a:p>
                  </a:txBody>
                  <a:tcPr/>
                </a:tc>
                <a:extLst>
                  <a:ext uri="{0D108BD9-81ED-4DB2-BD59-A6C34878D82A}">
                    <a16:rowId xmlns:a16="http://schemas.microsoft.com/office/drawing/2014/main" val="2268339616"/>
                  </a:ext>
                </a:extLst>
              </a:tr>
              <a:tr h="488348">
                <a:tc>
                  <a:txBody>
                    <a:bodyPr/>
                    <a:lstStyle/>
                    <a:p>
                      <a:r>
                        <a:rPr lang="en-US" dirty="0">
                          <a:latin typeface="Times New Roman" panose="02020603050405020304" pitchFamily="18" charset="0"/>
                          <a:cs typeface="Times New Roman" panose="02020603050405020304" pitchFamily="18" charset="0"/>
                        </a:rPr>
                        <a:t>Sparse coding[3]</a:t>
                      </a:r>
                    </a:p>
                  </a:txBody>
                  <a:tcPr/>
                </a:tc>
                <a:tc>
                  <a:txBody>
                    <a:bodyPr/>
                    <a:lstStyle/>
                    <a:p>
                      <a:r>
                        <a:rPr lang="en-US" dirty="0">
                          <a:latin typeface="Times New Roman" panose="02020603050405020304" pitchFamily="18" charset="0"/>
                          <a:cs typeface="Times New Roman" panose="02020603050405020304" pitchFamily="18" charset="0"/>
                        </a:rPr>
                        <a:t>47.1</a:t>
                      </a:r>
                    </a:p>
                  </a:txBody>
                  <a:tcPr/>
                </a:tc>
                <a:tc>
                  <a:txBody>
                    <a:bodyPr/>
                    <a:lstStyle/>
                    <a:p>
                      <a:r>
                        <a:rPr lang="en-US" dirty="0">
                          <a:latin typeface="Times New Roman" panose="02020603050405020304" pitchFamily="18" charset="0"/>
                          <a:cs typeface="Times New Roman" panose="02020603050405020304" pitchFamily="18" charset="0"/>
                        </a:rPr>
                        <a:t>28.2</a:t>
                      </a:r>
                    </a:p>
                  </a:txBody>
                  <a:tcPr/>
                </a:tc>
                <a:extLst>
                  <a:ext uri="{0D108BD9-81ED-4DB2-BD59-A6C34878D82A}">
                    <a16:rowId xmlns:a16="http://schemas.microsoft.com/office/drawing/2014/main" val="1833368081"/>
                  </a:ext>
                </a:extLst>
              </a:tr>
              <a:tr h="488348">
                <a:tc>
                  <a:txBody>
                    <a:bodyPr/>
                    <a:lstStyle/>
                    <a:p>
                      <a:r>
                        <a:rPr lang="en-US" dirty="0">
                          <a:latin typeface="Times New Roman" panose="02020603050405020304" pitchFamily="18" charset="0"/>
                          <a:cs typeface="Times New Roman" panose="02020603050405020304" pitchFamily="18" charset="0"/>
                        </a:rPr>
                        <a:t>SIFT + </a:t>
                      </a:r>
                      <a:r>
                        <a:rPr lang="en-US" dirty="0" err="1">
                          <a:latin typeface="Times New Roman" panose="02020603050405020304" pitchFamily="18" charset="0"/>
                          <a:cs typeface="Times New Roman" panose="02020603050405020304" pitchFamily="18" charset="0"/>
                        </a:rPr>
                        <a:t>FVs</a:t>
                      </a:r>
                      <a:r>
                        <a:rPr lang="en-US" dirty="0">
                          <a:latin typeface="Times New Roman" panose="02020603050405020304" pitchFamily="18" charset="0"/>
                          <a:cs typeface="Times New Roman" panose="02020603050405020304" pitchFamily="18" charset="0"/>
                        </a:rPr>
                        <a:t>[4]</a:t>
                      </a:r>
                    </a:p>
                  </a:txBody>
                  <a:tcPr/>
                </a:tc>
                <a:tc>
                  <a:txBody>
                    <a:bodyPr/>
                    <a:lstStyle/>
                    <a:p>
                      <a:r>
                        <a:rPr lang="en-US" dirty="0">
                          <a:latin typeface="Times New Roman" panose="02020603050405020304" pitchFamily="18" charset="0"/>
                          <a:cs typeface="Times New Roman" panose="02020603050405020304" pitchFamily="18" charset="0"/>
                        </a:rPr>
                        <a:t>45.7</a:t>
                      </a:r>
                    </a:p>
                  </a:txBody>
                  <a:tcPr/>
                </a:tc>
                <a:tc>
                  <a:txBody>
                    <a:bodyPr/>
                    <a:lstStyle/>
                    <a:p>
                      <a:r>
                        <a:rPr lang="en-US" dirty="0">
                          <a:latin typeface="Times New Roman" panose="02020603050405020304" pitchFamily="18" charset="0"/>
                          <a:cs typeface="Times New Roman" panose="02020603050405020304" pitchFamily="18" charset="0"/>
                        </a:rPr>
                        <a:t>25.7</a:t>
                      </a:r>
                    </a:p>
                  </a:txBody>
                  <a:tcPr/>
                </a:tc>
                <a:extLst>
                  <a:ext uri="{0D108BD9-81ED-4DB2-BD59-A6C34878D82A}">
                    <a16:rowId xmlns:a16="http://schemas.microsoft.com/office/drawing/2014/main" val="910153515"/>
                  </a:ext>
                </a:extLst>
              </a:tr>
              <a:tr h="488348">
                <a:tc>
                  <a:txBody>
                    <a:bodyPr/>
                    <a:lstStyle/>
                    <a:p>
                      <a:r>
                        <a:rPr lang="en-US" b="1" dirty="0">
                          <a:latin typeface="Times New Roman" panose="02020603050405020304" pitchFamily="18" charset="0"/>
                          <a:cs typeface="Times New Roman" panose="02020603050405020304" pitchFamily="18" charset="0"/>
                        </a:rPr>
                        <a:t>CNN</a:t>
                      </a:r>
                    </a:p>
                  </a:txBody>
                  <a:tcPr/>
                </a:tc>
                <a:tc>
                  <a:txBody>
                    <a:bodyPr/>
                    <a:lstStyle/>
                    <a:p>
                      <a:r>
                        <a:rPr lang="en-US" b="1" dirty="0">
                          <a:latin typeface="Times New Roman" panose="02020603050405020304" pitchFamily="18" charset="0"/>
                          <a:cs typeface="Times New Roman" panose="02020603050405020304" pitchFamily="18" charset="0"/>
                        </a:rPr>
                        <a:t>37.5</a:t>
                      </a:r>
                    </a:p>
                  </a:txBody>
                  <a:tcPr/>
                </a:tc>
                <a:tc>
                  <a:txBody>
                    <a:bodyPr/>
                    <a:lstStyle/>
                    <a:p>
                      <a:r>
                        <a:rPr lang="en-US" b="1" dirty="0">
                          <a:latin typeface="Times New Roman" panose="02020603050405020304" pitchFamily="18" charset="0"/>
                          <a:cs typeface="Times New Roman" panose="02020603050405020304" pitchFamily="18" charset="0"/>
                        </a:rPr>
                        <a:t>17.0</a:t>
                      </a:r>
                    </a:p>
                  </a:txBody>
                  <a:tcPr/>
                </a:tc>
                <a:extLst>
                  <a:ext uri="{0D108BD9-81ED-4DB2-BD59-A6C34878D82A}">
                    <a16:rowId xmlns:a16="http://schemas.microsoft.com/office/drawing/2014/main" val="807984727"/>
                  </a:ext>
                </a:extLst>
              </a:tr>
            </a:tbl>
          </a:graphicData>
        </a:graphic>
      </p:graphicFrame>
      <p:sp>
        <p:nvSpPr>
          <p:cNvPr id="7" name="TextBox 6">
            <a:extLst>
              <a:ext uri="{FF2B5EF4-FFF2-40B4-BE49-F238E27FC236}">
                <a16:creationId xmlns:a16="http://schemas.microsoft.com/office/drawing/2014/main" id="{9B5F55FA-053A-6241-9A63-4C651DC818F7}"/>
              </a:ext>
            </a:extLst>
          </p:cNvPr>
          <p:cNvSpPr txBox="1"/>
          <p:nvPr/>
        </p:nvSpPr>
        <p:spPr>
          <a:xfrm>
            <a:off x="1828800" y="5871932"/>
            <a:ext cx="5197033"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Bảng</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Bảng</a:t>
            </a:r>
            <a:r>
              <a:rPr lang="en-US" dirty="0">
                <a:latin typeface="Times New Roman" panose="02020603050405020304" pitchFamily="18" charset="0"/>
                <a:cs typeface="Times New Roman" panose="02020603050405020304" pitchFamily="18" charset="0"/>
              </a:rPr>
              <a:t> so </a:t>
            </a:r>
            <a:r>
              <a:rPr lang="en-US" dirty="0" err="1">
                <a:latin typeface="Times New Roman" panose="02020603050405020304" pitchFamily="18" charset="0"/>
                <a:cs typeface="Times New Roman" panose="02020603050405020304" pitchFamily="18" charset="0"/>
              </a:rPr>
              <a:t>sánh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tỷ</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lỗi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2748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E44624-8446-A043-B18A-229CA2FE0278}"/>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800" b="1" dirty="0" err="1"/>
              <a:t>CƠ</a:t>
            </a:r>
            <a:r>
              <a:rPr lang="en-US" sz="4800" b="1" dirty="0"/>
              <a:t> </a:t>
            </a:r>
            <a:r>
              <a:rPr lang="en-US" sz="4800" b="1" dirty="0" err="1"/>
              <a:t>SỞ</a:t>
            </a:r>
            <a:r>
              <a:rPr lang="en-US" sz="4800" b="1" dirty="0"/>
              <a:t> </a:t>
            </a:r>
            <a:r>
              <a:rPr lang="en-US" sz="4800" b="1" dirty="0" err="1"/>
              <a:t>LÝ</a:t>
            </a:r>
            <a:r>
              <a:rPr lang="en-US" sz="4800" b="1" dirty="0"/>
              <a:t> </a:t>
            </a:r>
            <a:r>
              <a:rPr lang="en-US" sz="4800" b="1" dirty="0" err="1"/>
              <a:t>THUYẾT</a:t>
            </a:r>
            <a:endParaRPr lang="en-US" sz="4800" b="1" dirty="0"/>
          </a:p>
        </p:txBody>
      </p:sp>
      <p:sp>
        <p:nvSpPr>
          <p:cNvPr id="4" name="Slide Number Placeholder 3">
            <a:extLst>
              <a:ext uri="{FF2B5EF4-FFF2-40B4-BE49-F238E27FC236}">
                <a16:creationId xmlns:a16="http://schemas.microsoft.com/office/drawing/2014/main" id="{2553F19A-DAFA-604D-988C-F7D278DEF9EE}"/>
              </a:ext>
            </a:extLst>
          </p:cNvPr>
          <p:cNvSpPr>
            <a:spLocks noGrp="1"/>
          </p:cNvSpPr>
          <p:nvPr>
            <p:ph type="sldNum" sz="quarter" idx="12"/>
          </p:nvPr>
        </p:nvSpPr>
        <p:spPr/>
        <p:txBody>
          <a:bodyPr/>
          <a:lstStyle/>
          <a:p>
            <a:fld id="{20B7F220-0825-4B9B-9156-FF79F33775FE}" type="slidenum">
              <a:rPr lang="vi-VN" smtClean="0"/>
              <a:t>7</a:t>
            </a:fld>
            <a:endParaRPr lang="vi-VN"/>
          </a:p>
        </p:txBody>
      </p:sp>
    </p:spTree>
    <p:extLst>
      <p:ext uri="{BB962C8B-B14F-4D97-AF65-F5344CB8AC3E}">
        <p14:creationId xmlns:p14="http://schemas.microsoft.com/office/powerpoint/2010/main" val="3707506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16C88-923A-D945-B372-000178DBDDA2}"/>
              </a:ext>
            </a:extLst>
          </p:cNvPr>
          <p:cNvSpPr>
            <a:spLocks noGrp="1"/>
          </p:cNvSpPr>
          <p:nvPr>
            <p:ph type="title"/>
          </p:nvPr>
        </p:nvSpPr>
        <p:spPr/>
        <p:txBody>
          <a:bodyPr/>
          <a:lstStyle/>
          <a:p>
            <a:r>
              <a:rPr lang="vi-VN" dirty="0"/>
              <a:t>LOSS FUNCTION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2A2061-5046-4048-AAC6-7AE4628FDFDA}"/>
                  </a:ext>
                </a:extLst>
              </p:cNvPr>
              <p:cNvSpPr>
                <a:spLocks noGrp="1"/>
              </p:cNvSpPr>
              <p:nvPr>
                <p:ph idx="1"/>
              </p:nvPr>
            </p:nvSpPr>
            <p:spPr>
              <a:xfrm>
                <a:off x="232475" y="1600206"/>
                <a:ext cx="3803971" cy="4525963"/>
              </a:xfrm>
            </p:spPr>
            <p:txBody>
              <a:bodyPr/>
              <a:lstStyle/>
              <a:p>
                <a:pPr lvl="1" algn="just"/>
                <a:r>
                  <a:rPr lang="en-US" dirty="0"/>
                  <a:t>Loss function: </a:t>
                </a:r>
                <a:r>
                  <a:rPr lang="en-US" dirty="0" err="1"/>
                  <a:t>Thể</a:t>
                </a:r>
                <a:r>
                  <a:rPr lang="en-US" dirty="0"/>
                  <a:t> </a:t>
                </a:r>
                <a:r>
                  <a:rPr lang="en-US" dirty="0" err="1"/>
                  <a:t>hiện</a:t>
                </a:r>
                <a:r>
                  <a:rPr lang="en-US" dirty="0"/>
                  <a:t> </a:t>
                </a:r>
                <a:r>
                  <a:rPr lang="en-US" dirty="0" err="1"/>
                  <a:t>sự</a:t>
                </a:r>
                <a:r>
                  <a:rPr lang="en-US" dirty="0"/>
                  <a:t> </a:t>
                </a:r>
                <a:r>
                  <a:rPr lang="en-US" dirty="0" err="1"/>
                  <a:t>chênh</a:t>
                </a:r>
                <a:r>
                  <a:rPr lang="en-US" dirty="0"/>
                  <a:t> </a:t>
                </a:r>
                <a:r>
                  <a:rPr lang="en-US" dirty="0" err="1"/>
                  <a:t>lệch</a:t>
                </a:r>
                <a:r>
                  <a:rPr lang="en-US" dirty="0"/>
                  <a:t> </a:t>
                </a:r>
                <a:r>
                  <a:rPr lang="en-US" dirty="0" err="1"/>
                  <a:t>giữa</a:t>
                </a:r>
                <a:r>
                  <a:rPr lang="en-US" dirty="0"/>
                  <a:t> 2 </a:t>
                </a:r>
                <a:r>
                  <a:rPr lang="en-US" dirty="0" err="1"/>
                  <a:t>đại</a:t>
                </a:r>
                <a:r>
                  <a:rPr lang="en-US" dirty="0"/>
                  <a:t> </a:t>
                </a:r>
                <a:r>
                  <a:rPr lang="en-US" dirty="0" err="1"/>
                  <a:t>lượng</a:t>
                </a:r>
                <a:r>
                  <a:rPr lang="en-US" dirty="0"/>
                  <a:t>: </a:t>
                </a:r>
                <a:r>
                  <a:rPr lang="en-US" dirty="0" err="1"/>
                  <a:t>kết</a:t>
                </a:r>
                <a:r>
                  <a:rPr lang="en-US" dirty="0"/>
                  <a:t> </a:t>
                </a:r>
                <a:r>
                  <a:rPr lang="en-US" dirty="0" err="1"/>
                  <a:t>quả</a:t>
                </a:r>
                <a:r>
                  <a:rPr lang="en-US" dirty="0"/>
                  <a:t> </a:t>
                </a:r>
                <a:r>
                  <a:rPr lang="en-US" dirty="0" err="1"/>
                  <a:t>dự</a:t>
                </a:r>
                <a:r>
                  <a:rPr lang="en-US" dirty="0"/>
                  <a:t> </a:t>
                </a:r>
                <a:r>
                  <a:rPr lang="en-US" dirty="0" err="1"/>
                  <a:t>đoán</a:t>
                </a:r>
                <a:r>
                  <a:rPr lang="en-US" dirty="0"/>
                  <a:t> </a:t>
                </a:r>
                <a:r>
                  <a:rPr lang="en-US" dirty="0" err="1"/>
                  <a:t>và</a:t>
                </a:r>
                <a:r>
                  <a:rPr lang="en-US" dirty="0"/>
                  <a:t> </a:t>
                </a:r>
                <a:r>
                  <a:rPr lang="en-US" dirty="0" err="1"/>
                  <a:t>kết</a:t>
                </a:r>
                <a:r>
                  <a:rPr lang="en-US" dirty="0"/>
                  <a:t> </a:t>
                </a:r>
                <a:r>
                  <a:rPr lang="en-US" dirty="0" err="1"/>
                  <a:t>quả</a:t>
                </a:r>
                <a:r>
                  <a:rPr lang="en-US" dirty="0"/>
                  <a:t> </a:t>
                </a:r>
                <a:r>
                  <a:rPr lang="en-US" dirty="0" err="1"/>
                  <a:t>thực</a:t>
                </a:r>
                <a:r>
                  <a:rPr lang="en-US" dirty="0"/>
                  <a:t> </a:t>
                </a:r>
                <a:r>
                  <a:rPr lang="en-US" dirty="0" err="1"/>
                  <a:t>tế</a:t>
                </a:r>
                <a:r>
                  <a:rPr lang="en-US" dirty="0"/>
                  <a:t>.</a:t>
                </a:r>
              </a:p>
              <a:p>
                <a:pPr lvl="1" algn="just"/>
                <a:endParaRPr lang="en-US" dirty="0"/>
              </a:p>
              <a:p>
                <a:pPr lvl="1" algn="just"/>
                <a:endParaRPr lang="en-US" dirty="0"/>
              </a:p>
              <a:p>
                <a:pPr lvl="1" algn="just"/>
                <a:r>
                  <a:rPr lang="en-US" dirty="0" err="1"/>
                  <a:t>Ví</a:t>
                </a:r>
                <a:r>
                  <a:rPr lang="en-US" dirty="0"/>
                  <a:t> </a:t>
                </a:r>
                <a:r>
                  <a:rPr lang="en-US" dirty="0" err="1"/>
                  <a:t>dụ</a:t>
                </a:r>
                <a:r>
                  <a:rPr lang="en-US" dirty="0"/>
                  <a:t> loss function </a:t>
                </a:r>
                <a:r>
                  <a:rPr lang="en-US" dirty="0" err="1"/>
                  <a:t>trong</a:t>
                </a:r>
                <a:r>
                  <a:rPr lang="en-US" dirty="0"/>
                  <a:t> Linear Regression:</a:t>
                </a:r>
              </a:p>
              <a:p>
                <a:pPr lvl="2" algn="just"/>
                <a14:m>
                  <m:oMath xmlns:m="http://schemas.openxmlformats.org/officeDocument/2006/math">
                    <m:r>
                      <a:rPr lang="vi-VN" sz="2000" b="0" i="1" smtClean="0">
                        <a:latin typeface="Cambria Math" panose="02040503050406030204" pitchFamily="18" charset="0"/>
                      </a:rPr>
                      <m:t>𝐿</m:t>
                    </m:r>
                    <m:d>
                      <m:dPr>
                        <m:ctrlPr>
                          <a:rPr lang="vi-VN" sz="2000" b="0" i="1" smtClean="0">
                            <a:latin typeface="Cambria Math" panose="02040503050406030204" pitchFamily="18" charset="0"/>
                          </a:rPr>
                        </m:ctrlPr>
                      </m:dPr>
                      <m:e>
                        <m:r>
                          <m:rPr>
                            <m:sty m:val="p"/>
                          </m:rPr>
                          <a:rPr lang="vi-VN" sz="2000" i="1">
                            <a:latin typeface="Cambria Math" panose="02040503050406030204" pitchFamily="18" charset="0"/>
                          </a:rPr>
                          <m:t>w</m:t>
                        </m:r>
                      </m:e>
                    </m:d>
                    <m:r>
                      <a:rPr lang="vi-VN" sz="2000" b="0" i="1" smtClean="0">
                        <a:latin typeface="Cambria Math" panose="02040503050406030204" pitchFamily="18" charset="0"/>
                      </a:rPr>
                      <m:t>= </m:t>
                    </m:r>
                    <m:f>
                      <m:fPr>
                        <m:ctrlPr>
                          <a:rPr lang="vi-VN" sz="2000" b="0" i="1" smtClean="0">
                            <a:latin typeface="Cambria Math" panose="02040503050406030204" pitchFamily="18" charset="0"/>
                          </a:rPr>
                        </m:ctrlPr>
                      </m:fPr>
                      <m:num>
                        <m:r>
                          <a:rPr lang="vi-VN" sz="2000" b="0" i="1" smtClean="0">
                            <a:latin typeface="Cambria Math" panose="02040503050406030204" pitchFamily="18" charset="0"/>
                          </a:rPr>
                          <m:t>1</m:t>
                        </m:r>
                      </m:num>
                      <m:den>
                        <m:r>
                          <a:rPr lang="vi-VN" sz="2000" b="0" i="1" smtClean="0">
                            <a:latin typeface="Cambria Math" panose="02040503050406030204" pitchFamily="18" charset="0"/>
                          </a:rPr>
                          <m:t>2</m:t>
                        </m:r>
                        <m:r>
                          <m:rPr>
                            <m:sty m:val="p"/>
                          </m:rPr>
                          <a:rPr lang="vi-VN" sz="2000" i="1">
                            <a:latin typeface="Cambria Math" panose="02040503050406030204" pitchFamily="18" charset="0"/>
                          </a:rPr>
                          <m:t>N</m:t>
                        </m:r>
                      </m:den>
                    </m:f>
                    <m:r>
                      <a:rPr lang="vi-VN" sz="2000" b="0" i="1" smtClean="0">
                        <a:latin typeface="Cambria Math" panose="02040503050406030204" pitchFamily="18" charset="0"/>
                      </a:rPr>
                      <m:t> </m:t>
                    </m:r>
                    <m:nary>
                      <m:naryPr>
                        <m:chr m:val="∑"/>
                        <m:ctrlPr>
                          <a:rPr lang="vi-VN" sz="2000" b="0" i="1" smtClean="0">
                            <a:latin typeface="Cambria Math" panose="02040503050406030204" pitchFamily="18" charset="0"/>
                          </a:rPr>
                        </m:ctrlPr>
                      </m:naryPr>
                      <m:sub>
                        <m:r>
                          <m:rPr>
                            <m:sty m:val="p"/>
                            <m:brk m:alnAt="23"/>
                          </m:rPr>
                          <a:rPr lang="vi-VN" sz="2000" i="1">
                            <a:latin typeface="Cambria Math" panose="02040503050406030204" pitchFamily="18" charset="0"/>
                          </a:rPr>
                          <m:t>i</m:t>
                        </m:r>
                        <m:r>
                          <a:rPr lang="vi-VN" sz="2000" b="0" i="1" smtClean="0">
                            <a:latin typeface="Cambria Math" panose="02040503050406030204" pitchFamily="18" charset="0"/>
                          </a:rPr>
                          <m:t>=1</m:t>
                        </m:r>
                      </m:sub>
                      <m:sup>
                        <m:r>
                          <m:rPr>
                            <m:sty m:val="p"/>
                          </m:rPr>
                          <a:rPr lang="vi-VN" sz="2000" i="1">
                            <a:latin typeface="Cambria Math" panose="02040503050406030204" pitchFamily="18" charset="0"/>
                          </a:rPr>
                          <m:t>N</m:t>
                        </m:r>
                      </m:sup>
                      <m:e>
                        <m:r>
                          <a:rPr lang="vi-VN" sz="2000" b="0" i="1" smtClean="0">
                            <a:latin typeface="Cambria Math" panose="02040503050406030204" pitchFamily="18" charset="0"/>
                          </a:rPr>
                          <m:t> </m:t>
                        </m:r>
                        <m:sSup>
                          <m:sSupPr>
                            <m:ctrlPr>
                              <a:rPr lang="vi-VN" sz="2000" b="0" i="1" smtClean="0">
                                <a:latin typeface="Cambria Math" panose="02040503050406030204" pitchFamily="18" charset="0"/>
                              </a:rPr>
                            </m:ctrlPr>
                          </m:sSupPr>
                          <m:e>
                            <m:r>
                              <a:rPr lang="vi-VN" sz="2000" i="1">
                                <a:latin typeface="Cambria Math" panose="02040503050406030204" pitchFamily="18" charset="0"/>
                              </a:rPr>
                              <m:t>(</m:t>
                            </m:r>
                            <m:sSub>
                              <m:sSubPr>
                                <m:ctrlPr>
                                  <a:rPr lang="vi-VN" sz="2000" i="1">
                                    <a:latin typeface="Cambria Math" panose="02040503050406030204" pitchFamily="18" charset="0"/>
                                  </a:rPr>
                                </m:ctrlPr>
                              </m:sSubPr>
                              <m:e>
                                <m:r>
                                  <m:rPr>
                                    <m:sty m:val="p"/>
                                  </m:rPr>
                                  <a:rPr lang="vi-VN" sz="2000" i="1">
                                    <a:latin typeface="Cambria Math" panose="02040503050406030204" pitchFamily="18" charset="0"/>
                                  </a:rPr>
                                  <m:t>y</m:t>
                                </m:r>
                              </m:e>
                              <m:sub>
                                <m:r>
                                  <m:rPr>
                                    <m:sty m:val="p"/>
                                  </m:rPr>
                                  <a:rPr lang="vi-VN" sz="2000" i="1">
                                    <a:latin typeface="Cambria Math" panose="02040503050406030204" pitchFamily="18" charset="0"/>
                                  </a:rPr>
                                  <m:t>i</m:t>
                                </m:r>
                              </m:sub>
                            </m:sSub>
                            <m:r>
                              <a:rPr lang="vi-VN" sz="2000" i="1">
                                <a:latin typeface="Cambria Math" panose="02040503050406030204" pitchFamily="18" charset="0"/>
                              </a:rPr>
                              <m:t> − </m:t>
                            </m:r>
                            <m:sSubSup>
                              <m:sSubSupPr>
                                <m:ctrlPr>
                                  <a:rPr lang="vi-VN" sz="2000" i="1">
                                    <a:latin typeface="Cambria Math" panose="02040503050406030204" pitchFamily="18" charset="0"/>
                                  </a:rPr>
                                </m:ctrlPr>
                              </m:sSubSupPr>
                              <m:e>
                                <m:r>
                                  <m:rPr>
                                    <m:sty m:val="p"/>
                                  </m:rPr>
                                  <a:rPr lang="vi-VN" sz="2000" i="1">
                                    <a:latin typeface="Cambria Math" panose="02040503050406030204" pitchFamily="18" charset="0"/>
                                  </a:rPr>
                                  <m:t>x</m:t>
                                </m:r>
                              </m:e>
                              <m:sub>
                                <m:r>
                                  <m:rPr>
                                    <m:sty m:val="p"/>
                                  </m:rPr>
                                  <a:rPr lang="vi-VN" sz="2000" i="1">
                                    <a:latin typeface="Cambria Math" panose="02040503050406030204" pitchFamily="18" charset="0"/>
                                  </a:rPr>
                                  <m:t>i</m:t>
                                </m:r>
                              </m:sub>
                              <m:sup>
                                <m:r>
                                  <m:rPr>
                                    <m:sty m:val="p"/>
                                  </m:rPr>
                                  <a:rPr lang="vi-VN" sz="2000" i="1">
                                    <a:latin typeface="Cambria Math" panose="02040503050406030204" pitchFamily="18" charset="0"/>
                                  </a:rPr>
                                  <m:t>T</m:t>
                                </m:r>
                              </m:sup>
                            </m:sSubSup>
                            <m:r>
                              <m:rPr>
                                <m:sty m:val="p"/>
                              </m:rPr>
                              <a:rPr lang="vi-VN" sz="2000" i="1">
                                <a:latin typeface="Cambria Math" panose="02040503050406030204" pitchFamily="18" charset="0"/>
                              </a:rPr>
                              <m:t>w</m:t>
                            </m:r>
                            <m:r>
                              <a:rPr lang="vi-VN" sz="2000" i="1">
                                <a:latin typeface="Cambria Math" panose="02040503050406030204" pitchFamily="18" charset="0"/>
                              </a:rPr>
                              <m:t>)</m:t>
                            </m:r>
                          </m:e>
                          <m:sup>
                            <m:r>
                              <a:rPr lang="vi-VN" sz="2000" b="0" i="1" smtClean="0">
                                <a:latin typeface="Cambria Math" panose="02040503050406030204" pitchFamily="18" charset="0"/>
                              </a:rPr>
                              <m:t>2</m:t>
                            </m:r>
                          </m:sup>
                        </m:sSup>
                      </m:e>
                    </m:nary>
                  </m:oMath>
                </a14:m>
                <a:endParaRPr lang="en-US" sz="2000" dirty="0"/>
              </a:p>
              <a:p>
                <a:pPr lvl="1"/>
                <a:endParaRPr lang="en-US" sz="2150" dirty="0"/>
              </a:p>
            </p:txBody>
          </p:sp>
        </mc:Choice>
        <mc:Fallback xmlns="">
          <p:sp>
            <p:nvSpPr>
              <p:cNvPr id="3" name="Content Placeholder 2">
                <a:extLst>
                  <a:ext uri="{FF2B5EF4-FFF2-40B4-BE49-F238E27FC236}">
                    <a16:creationId xmlns:a16="http://schemas.microsoft.com/office/drawing/2014/main" id="{7A2A2061-5046-4048-AAC6-7AE4628FDFDA}"/>
                  </a:ext>
                </a:extLst>
              </p:cNvPr>
              <p:cNvSpPr>
                <a:spLocks noGrp="1" noRot="1" noChangeAspect="1" noMove="1" noResize="1" noEditPoints="1" noAdjustHandles="1" noChangeArrowheads="1" noChangeShapeType="1" noTextEdit="1"/>
              </p:cNvSpPr>
              <p:nvPr>
                <p:ph idx="1"/>
              </p:nvPr>
            </p:nvSpPr>
            <p:spPr>
              <a:xfrm>
                <a:off x="232475" y="1600206"/>
                <a:ext cx="3803971" cy="4525963"/>
              </a:xfrm>
              <a:blipFill>
                <a:blip r:embed="rId3"/>
                <a:stretch>
                  <a:fillRect t="-560" r="-132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7F47E72-3CAA-DC49-9761-5068192F259E}"/>
              </a:ext>
            </a:extLst>
          </p:cNvPr>
          <p:cNvSpPr>
            <a:spLocks noGrp="1"/>
          </p:cNvSpPr>
          <p:nvPr>
            <p:ph type="sldNum" sz="quarter" idx="12"/>
          </p:nvPr>
        </p:nvSpPr>
        <p:spPr/>
        <p:txBody>
          <a:bodyPr/>
          <a:lstStyle/>
          <a:p>
            <a:fld id="{20B7F220-0825-4B9B-9156-FF79F33775FE}" type="slidenum">
              <a:rPr lang="vi-VN" smtClean="0"/>
              <a:t>8</a:t>
            </a:fld>
            <a:endParaRPr lang="vi-VN"/>
          </a:p>
        </p:txBody>
      </p:sp>
      <p:pic>
        <p:nvPicPr>
          <p:cNvPr id="5" name="Picture 4">
            <a:extLst>
              <a:ext uri="{FF2B5EF4-FFF2-40B4-BE49-F238E27FC236}">
                <a16:creationId xmlns:a16="http://schemas.microsoft.com/office/drawing/2014/main" id="{EDDE3A6F-F9ED-2E4E-88DF-B14556F3791E}"/>
              </a:ext>
            </a:extLst>
          </p:cNvPr>
          <p:cNvPicPr>
            <a:picLocks noChangeAspect="1"/>
          </p:cNvPicPr>
          <p:nvPr/>
        </p:nvPicPr>
        <p:blipFill>
          <a:blip r:embed="rId4"/>
          <a:stretch>
            <a:fillRect/>
          </a:stretch>
        </p:blipFill>
        <p:spPr>
          <a:xfrm>
            <a:off x="4036446" y="1923652"/>
            <a:ext cx="5033507" cy="3010696"/>
          </a:xfrm>
          <a:prstGeom prst="rect">
            <a:avLst/>
          </a:prstGeom>
        </p:spPr>
      </p:pic>
    </p:spTree>
    <p:extLst>
      <p:ext uri="{BB962C8B-B14F-4D97-AF65-F5344CB8AC3E}">
        <p14:creationId xmlns:p14="http://schemas.microsoft.com/office/powerpoint/2010/main" val="3085501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E952-9B37-7E46-8566-242B156DE23B}"/>
              </a:ext>
            </a:extLst>
          </p:cNvPr>
          <p:cNvSpPr>
            <a:spLocks noGrp="1"/>
          </p:cNvSpPr>
          <p:nvPr>
            <p:ph type="title"/>
          </p:nvPr>
        </p:nvSpPr>
        <p:spPr/>
        <p:txBody>
          <a:bodyPr/>
          <a:lstStyle/>
          <a:p>
            <a:r>
              <a:rPr lang="en-US" dirty="0"/>
              <a:t>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DFEC9A-D922-3040-929B-251128C91D85}"/>
                  </a:ext>
                </a:extLst>
              </p:cNvPr>
              <p:cNvSpPr>
                <a:spLocks noGrp="1"/>
              </p:cNvSpPr>
              <p:nvPr>
                <p:ph idx="1"/>
              </p:nvPr>
            </p:nvSpPr>
            <p:spPr>
              <a:xfrm>
                <a:off x="457200" y="1600206"/>
                <a:ext cx="8229600" cy="4756152"/>
              </a:xfrm>
            </p:spPr>
            <p:txBody>
              <a:bodyPr/>
              <a:lstStyle/>
              <a:p>
                <a:pPr lvl="1" algn="just"/>
                <a:r>
                  <a:rPr lang="en-US" dirty="0"/>
                  <a:t>Gradient Descent: </a:t>
                </a:r>
                <a:r>
                  <a:rPr lang="en-US" dirty="0" err="1"/>
                  <a:t>Là</a:t>
                </a:r>
                <a:r>
                  <a:rPr lang="en-US" dirty="0"/>
                  <a:t> </a:t>
                </a:r>
                <a:r>
                  <a:rPr lang="en-US" dirty="0" err="1"/>
                  <a:t>một</a:t>
                </a:r>
                <a:r>
                  <a:rPr lang="en-US" dirty="0"/>
                  <a:t> </a:t>
                </a:r>
                <a:r>
                  <a:rPr lang="en-US" dirty="0" err="1"/>
                  <a:t>loại</a:t>
                </a:r>
                <a:r>
                  <a:rPr lang="en-US" dirty="0"/>
                  <a:t> </a:t>
                </a:r>
                <a:r>
                  <a:rPr lang="en-US" dirty="0" err="1"/>
                  <a:t>thuật</a:t>
                </a:r>
                <a:r>
                  <a:rPr lang="en-US" dirty="0"/>
                  <a:t> </a:t>
                </a:r>
                <a:r>
                  <a:rPr lang="en-US" dirty="0" err="1"/>
                  <a:t>toán</a:t>
                </a:r>
                <a:r>
                  <a:rPr lang="en-US" dirty="0"/>
                  <a:t> </a:t>
                </a:r>
                <a:r>
                  <a:rPr lang="en-US" dirty="0" err="1"/>
                  <a:t>lặp</a:t>
                </a:r>
                <a:r>
                  <a:rPr lang="en-US" dirty="0"/>
                  <a:t>, </a:t>
                </a:r>
                <a:r>
                  <a:rPr lang="en-US" dirty="0" err="1"/>
                  <a:t>xuất</a:t>
                </a:r>
                <a:r>
                  <a:rPr lang="en-US" dirty="0"/>
                  <a:t> </a:t>
                </a:r>
                <a:r>
                  <a:rPr lang="en-US" dirty="0" err="1"/>
                  <a:t>phát</a:t>
                </a:r>
                <a:r>
                  <a:rPr lang="en-US" dirty="0"/>
                  <a:t> </a:t>
                </a:r>
                <a:r>
                  <a:rPr lang="en-US" dirty="0" err="1"/>
                  <a:t>từ</a:t>
                </a:r>
                <a:r>
                  <a:rPr lang="en-US" dirty="0"/>
                  <a:t> </a:t>
                </a:r>
                <a:r>
                  <a:rPr lang="en-US" dirty="0" err="1"/>
                  <a:t>một</a:t>
                </a:r>
                <a:r>
                  <a:rPr lang="en-US" dirty="0"/>
                  <a:t> </a:t>
                </a:r>
                <a:r>
                  <a:rPr lang="en-US" dirty="0" err="1"/>
                  <a:t>điểm</a:t>
                </a:r>
                <a:r>
                  <a:rPr lang="en-US" dirty="0"/>
                  <a:t> </a:t>
                </a:r>
                <a:r>
                  <a:rPr lang="en-US" dirty="0" err="1"/>
                  <a:t>gần</a:t>
                </a:r>
                <a:r>
                  <a:rPr lang="en-US" dirty="0"/>
                  <a:t> </a:t>
                </a:r>
                <a:r>
                  <a:rPr lang="en-US" dirty="0" err="1"/>
                  <a:t>với</a:t>
                </a:r>
                <a:r>
                  <a:rPr lang="en-US" dirty="0"/>
                  <a:t> </a:t>
                </a:r>
                <a:r>
                  <a:rPr lang="en-US" dirty="0" err="1"/>
                  <a:t>nghiệm</a:t>
                </a:r>
                <a:r>
                  <a:rPr lang="en-US" dirty="0"/>
                  <a:t>, </a:t>
                </a:r>
                <a:r>
                  <a:rPr lang="en-US" dirty="0" err="1"/>
                  <a:t>lặp</a:t>
                </a:r>
                <a:r>
                  <a:rPr lang="en-US" dirty="0"/>
                  <a:t> </a:t>
                </a:r>
                <a:r>
                  <a:rPr lang="en-US" dirty="0" err="1"/>
                  <a:t>lại</a:t>
                </a:r>
                <a:r>
                  <a:rPr lang="en-US" dirty="0"/>
                  <a:t> </a:t>
                </a:r>
                <a:r>
                  <a:rPr lang="en-US" dirty="0" err="1"/>
                  <a:t>để</a:t>
                </a:r>
                <a:r>
                  <a:rPr lang="en-US" dirty="0"/>
                  <a:t> </a:t>
                </a:r>
                <a:r>
                  <a:rPr lang="en-US" dirty="0" err="1"/>
                  <a:t>tiến</a:t>
                </a:r>
                <a:r>
                  <a:rPr lang="en-US" dirty="0"/>
                  <a:t> </a:t>
                </a:r>
                <a:r>
                  <a:rPr lang="en-US" dirty="0" err="1"/>
                  <a:t>dần</a:t>
                </a:r>
                <a:r>
                  <a:rPr lang="en-US" dirty="0"/>
                  <a:t> </a:t>
                </a:r>
                <a:r>
                  <a:rPr lang="en-US" dirty="0" err="1"/>
                  <a:t>đến</a:t>
                </a:r>
                <a:r>
                  <a:rPr lang="en-US" dirty="0"/>
                  <a:t> </a:t>
                </a:r>
                <a:r>
                  <a:rPr lang="en-US" dirty="0" err="1"/>
                  <a:t>điểm</a:t>
                </a:r>
                <a:r>
                  <a:rPr lang="en-US" dirty="0"/>
                  <a:t> </a:t>
                </a:r>
                <a:r>
                  <a:rPr lang="en-US" dirty="0" err="1"/>
                  <a:t>cần</a:t>
                </a:r>
                <a:r>
                  <a:rPr lang="en-US" dirty="0"/>
                  <a:t> </a:t>
                </a:r>
                <a:r>
                  <a:rPr lang="en-US" dirty="0" err="1"/>
                  <a:t>tìm</a:t>
                </a:r>
                <a:r>
                  <a:rPr lang="en-US" dirty="0"/>
                  <a:t> (</a:t>
                </a:r>
                <a:r>
                  <a:rPr lang="en-US" dirty="0" err="1"/>
                  <a:t>đạo</a:t>
                </a:r>
                <a:r>
                  <a:rPr lang="en-US" dirty="0"/>
                  <a:t> </a:t>
                </a:r>
                <a:r>
                  <a:rPr lang="en-US" dirty="0" err="1"/>
                  <a:t>hàm</a:t>
                </a:r>
                <a:r>
                  <a:rPr lang="en-US" dirty="0"/>
                  <a:t> </a:t>
                </a:r>
                <a:r>
                  <a:rPr lang="en-US" dirty="0" err="1"/>
                  <a:t>gần</a:t>
                </a:r>
                <a:r>
                  <a:rPr lang="en-US" dirty="0"/>
                  <a:t> </a:t>
                </a:r>
                <a:r>
                  <a:rPr lang="en-US" dirty="0" err="1"/>
                  <a:t>bằng</a:t>
                </a:r>
                <a:r>
                  <a:rPr lang="en-US" dirty="0"/>
                  <a:t> 0).</a:t>
                </a:r>
              </a:p>
              <a:p>
                <a:pPr lvl="1"/>
                <a:endParaRPr lang="en-US" dirty="0"/>
              </a:p>
              <a:p>
                <a:pPr lvl="1"/>
                <a:r>
                  <a:rPr lang="en-US" dirty="0" err="1"/>
                  <a:t>Tổng</a:t>
                </a:r>
                <a:r>
                  <a:rPr lang="en-US" dirty="0"/>
                  <a:t> </a:t>
                </a:r>
                <a:r>
                  <a:rPr lang="en-US" dirty="0" err="1"/>
                  <a:t>quát</a:t>
                </a:r>
                <a:r>
                  <a:rPr lang="en-US" dirty="0"/>
                  <a:t>: </a:t>
                </a:r>
                <a:endParaRPr lang="en-US" sz="1800" dirty="0"/>
              </a:p>
              <a:p>
                <a:pPr lvl="2"/>
                <a14:m>
                  <m:oMath xmlns:m="http://schemas.openxmlformats.org/officeDocument/2006/math">
                    <m:sSub>
                      <m:sSubPr>
                        <m:ctrlPr>
                          <a:rPr lang="en-US" i="1" smtClean="0">
                            <a:latin typeface="Cambria Math" panose="02040503050406030204" pitchFamily="18" charset="0"/>
                          </a:rPr>
                        </m:ctrlPr>
                      </m:sSubPr>
                      <m:e>
                        <m:r>
                          <m:rPr>
                            <m:sty m:val="p"/>
                          </m:rPr>
                          <a:rPr lang="en-US" i="1">
                            <a:latin typeface="Cambria Math" panose="02040503050406030204" pitchFamily="18" charset="0"/>
                          </a:rPr>
                          <m:t>x</m:t>
                        </m:r>
                      </m:e>
                      <m:sub>
                        <m:r>
                          <m:rPr>
                            <m:sty m:val="p"/>
                          </m:rPr>
                          <a:rPr lang="en-US" i="1">
                            <a:latin typeface="Cambria Math" panose="02040503050406030204" pitchFamily="18" charset="0"/>
                          </a:rPr>
                          <m:t>t</m:t>
                        </m:r>
                        <m:r>
                          <a:rPr lang="vi-VN" b="0" i="1" smtClean="0">
                            <a:latin typeface="Cambria Math" panose="02040503050406030204" pitchFamily="18" charset="0"/>
                          </a:rPr>
                          <m:t>+1</m:t>
                        </m:r>
                      </m:sub>
                    </m:sSub>
                    <m:r>
                      <a:rPr lang="vi-VN"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i="1">
                            <a:latin typeface="Cambria Math" panose="02040503050406030204" pitchFamily="18" charset="0"/>
                          </a:rPr>
                          <m:t>x</m:t>
                        </m:r>
                      </m:e>
                      <m:sub>
                        <m:r>
                          <m:rPr>
                            <m:sty m:val="p"/>
                          </m:rPr>
                          <a:rPr lang="en-US" i="1">
                            <a:latin typeface="Cambria Math" panose="02040503050406030204" pitchFamily="18" charset="0"/>
                          </a:rPr>
                          <m:t>t</m:t>
                        </m:r>
                      </m:sub>
                    </m:sSub>
                    <m:r>
                      <a:rPr lang="vi-VN" b="0" i="1" smtClean="0">
                        <a:latin typeface="Cambria Math" panose="02040503050406030204" pitchFamily="18" charset="0"/>
                      </a:rPr>
                      <m:t> − </m:t>
                    </m:r>
                    <m:r>
                      <m:rPr>
                        <m:sty m:val="p"/>
                      </m:rPr>
                      <a:rPr lang="vi-VN" i="1">
                        <a:latin typeface="Cambria Math" panose="02040503050406030204" pitchFamily="18" charset="0"/>
                      </a:rPr>
                      <m:t>n</m:t>
                    </m:r>
                    <m:sSup>
                      <m:sSupPr>
                        <m:ctrlPr>
                          <a:rPr lang="vi-VN" i="1" smtClean="0">
                            <a:latin typeface="Cambria Math" panose="02040503050406030204" pitchFamily="18" charset="0"/>
                          </a:rPr>
                        </m:ctrlPr>
                      </m:sSupPr>
                      <m:e>
                        <m:r>
                          <m:rPr>
                            <m:sty m:val="p"/>
                          </m:rPr>
                          <a:rPr lang="vi-VN" i="1">
                            <a:latin typeface="Cambria Math" panose="02040503050406030204" pitchFamily="18" charset="0"/>
                          </a:rPr>
                          <m:t>f</m:t>
                        </m:r>
                      </m:e>
                      <m:sup>
                        <m:r>
                          <a:rPr lang="vi-VN" b="0" i="1" smtClean="0">
                            <a:latin typeface="Cambria Math" panose="02040503050406030204" pitchFamily="18" charset="0"/>
                          </a:rPr>
                          <m:t>′</m:t>
                        </m:r>
                      </m:sup>
                    </m:sSup>
                    <m:r>
                      <a:rPr lang="vi-VN"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i="1">
                            <a:latin typeface="Cambria Math" panose="02040503050406030204" pitchFamily="18" charset="0"/>
                          </a:rPr>
                          <m:t>x</m:t>
                        </m:r>
                      </m:e>
                      <m:sub>
                        <m:r>
                          <m:rPr>
                            <m:sty m:val="p"/>
                          </m:rPr>
                          <a:rPr lang="en-US" i="1">
                            <a:latin typeface="Cambria Math" panose="02040503050406030204" pitchFamily="18" charset="0"/>
                          </a:rPr>
                          <m:t>t</m:t>
                        </m:r>
                      </m:sub>
                    </m:sSub>
                    <m:r>
                      <a:rPr lang="vi-VN" b="0" i="1" smtClean="0">
                        <a:latin typeface="Cambria Math" panose="02040503050406030204" pitchFamily="18" charset="0"/>
                      </a:rPr>
                      <m:t>)</m:t>
                    </m:r>
                  </m:oMath>
                </a14:m>
                <a:endParaRPr lang="en-US" dirty="0"/>
              </a:p>
              <a:p>
                <a:pPr marL="685782" lvl="2" indent="0">
                  <a:buNone/>
                </a:pPr>
                <a:endParaRPr lang="en-US" dirty="0"/>
              </a:p>
              <a:p>
                <a:pPr lvl="1"/>
                <a:r>
                  <a:rPr lang="en-US" dirty="0" err="1"/>
                  <a:t>Trong</a:t>
                </a:r>
                <a:r>
                  <a:rPr lang="en-US" dirty="0"/>
                  <a:t> </a:t>
                </a:r>
                <a:r>
                  <a:rPr lang="en-US" dirty="0" err="1"/>
                  <a:t>đó</a:t>
                </a:r>
                <a:r>
                  <a:rPr lang="en-US" dirty="0"/>
                  <a:t>:</a:t>
                </a:r>
              </a:p>
              <a:p>
                <a:pPr lvl="2"/>
                <a14:m>
                  <m:oMath xmlns:m="http://schemas.openxmlformats.org/officeDocument/2006/math">
                    <m:sSub>
                      <m:sSubPr>
                        <m:ctrlPr>
                          <a:rPr lang="en-US" i="1">
                            <a:latin typeface="Cambria Math" panose="02040503050406030204" pitchFamily="18" charset="0"/>
                          </a:rPr>
                        </m:ctrlPr>
                      </m:sSubPr>
                      <m:e>
                        <m:r>
                          <m:rPr>
                            <m:sty m:val="p"/>
                          </m:rPr>
                          <a:rPr lang="en-US" i="1">
                            <a:latin typeface="Cambria Math" panose="02040503050406030204" pitchFamily="18" charset="0"/>
                          </a:rPr>
                          <m:t>x</m:t>
                        </m:r>
                      </m:e>
                      <m:sub>
                        <m:r>
                          <m:rPr>
                            <m:sty m:val="p"/>
                          </m:rPr>
                          <a:rPr lang="en-US" i="1">
                            <a:latin typeface="Cambria Math" panose="02040503050406030204" pitchFamily="18" charset="0"/>
                          </a:rPr>
                          <m:t>t</m:t>
                        </m:r>
                      </m:sub>
                    </m:sSub>
                  </m:oMath>
                </a14:m>
                <a:r>
                  <a:rPr lang="en-US" dirty="0"/>
                  <a:t>: x </a:t>
                </a:r>
                <a:r>
                  <a:rPr lang="en-US" dirty="0" err="1"/>
                  <a:t>tại</a:t>
                </a:r>
                <a:r>
                  <a:rPr lang="en-US" dirty="0"/>
                  <a:t> </a:t>
                </a:r>
                <a:r>
                  <a:rPr lang="en-US" dirty="0" err="1"/>
                  <a:t>thời</a:t>
                </a:r>
                <a:r>
                  <a:rPr lang="en-US" dirty="0"/>
                  <a:t> </a:t>
                </a:r>
                <a:r>
                  <a:rPr lang="en-US" dirty="0" err="1"/>
                  <a:t>điểm</a:t>
                </a:r>
                <a:r>
                  <a:rPr lang="en-US" dirty="0"/>
                  <a:t> t</a:t>
                </a:r>
              </a:p>
              <a:p>
                <a:pPr lvl="2"/>
                <a14:m>
                  <m:oMath xmlns:m="http://schemas.openxmlformats.org/officeDocument/2006/math">
                    <m:sSub>
                      <m:sSubPr>
                        <m:ctrlPr>
                          <a:rPr lang="en-US" i="1">
                            <a:latin typeface="Cambria Math" panose="02040503050406030204" pitchFamily="18" charset="0"/>
                          </a:rPr>
                        </m:ctrlPr>
                      </m:sSubPr>
                      <m:e>
                        <m:r>
                          <m:rPr>
                            <m:sty m:val="p"/>
                          </m:rPr>
                          <a:rPr lang="en-US" i="1">
                            <a:latin typeface="Cambria Math" panose="02040503050406030204" pitchFamily="18" charset="0"/>
                          </a:rPr>
                          <m:t>x</m:t>
                        </m:r>
                      </m:e>
                      <m:sub>
                        <m:r>
                          <m:rPr>
                            <m:sty m:val="p"/>
                          </m:rPr>
                          <a:rPr lang="en-US" i="1">
                            <a:latin typeface="Cambria Math" panose="02040503050406030204" pitchFamily="18" charset="0"/>
                          </a:rPr>
                          <m:t>t</m:t>
                        </m:r>
                        <m:r>
                          <a:rPr lang="vi-VN" b="0" i="1" smtClean="0">
                            <a:latin typeface="Cambria Math" panose="02040503050406030204" pitchFamily="18" charset="0"/>
                          </a:rPr>
                          <m:t>+1</m:t>
                        </m:r>
                      </m:sub>
                    </m:sSub>
                  </m:oMath>
                </a14:m>
                <a:r>
                  <a:rPr lang="en-US" dirty="0"/>
                  <a:t>: x </a:t>
                </a:r>
                <a:r>
                  <a:rPr lang="en-US" dirty="0" err="1"/>
                  <a:t>tại</a:t>
                </a:r>
                <a:r>
                  <a:rPr lang="en-US" dirty="0"/>
                  <a:t> </a:t>
                </a:r>
                <a:r>
                  <a:rPr lang="en-US" dirty="0" err="1"/>
                  <a:t>thời</a:t>
                </a:r>
                <a:r>
                  <a:rPr lang="en-US" dirty="0"/>
                  <a:t> </a:t>
                </a:r>
                <a:r>
                  <a:rPr lang="en-US" dirty="0" err="1"/>
                  <a:t>điểm</a:t>
                </a:r>
                <a:r>
                  <a:rPr lang="en-US" dirty="0"/>
                  <a:t> t + 1</a:t>
                </a:r>
              </a:p>
              <a:p>
                <a:pPr lvl="2"/>
                <a14:m>
                  <m:oMath xmlns:m="http://schemas.openxmlformats.org/officeDocument/2006/math">
                    <m:sSup>
                      <m:sSupPr>
                        <m:ctrlPr>
                          <a:rPr lang="vi-VN" i="1">
                            <a:latin typeface="Cambria Math" panose="02040503050406030204" pitchFamily="18" charset="0"/>
                          </a:rPr>
                        </m:ctrlPr>
                      </m:sSupPr>
                      <m:e>
                        <m:r>
                          <m:rPr>
                            <m:sty m:val="p"/>
                          </m:rPr>
                          <a:rPr lang="vi-VN" i="1">
                            <a:latin typeface="Cambria Math" panose="02040503050406030204" pitchFamily="18" charset="0"/>
                          </a:rPr>
                          <m:t>f</m:t>
                        </m:r>
                      </m:e>
                      <m:sup>
                        <m:r>
                          <a:rPr lang="vi-VN" i="1">
                            <a:latin typeface="Cambria Math" panose="02040503050406030204" pitchFamily="18" charset="0"/>
                          </a:rPr>
                          <m:t>′</m:t>
                        </m:r>
                      </m:sup>
                    </m:sSup>
                    <m:r>
                      <a:rPr lang="vi-VN" i="1">
                        <a:latin typeface="Cambria Math" panose="02040503050406030204" pitchFamily="18" charset="0"/>
                      </a:rPr>
                      <m:t>(</m:t>
                    </m:r>
                    <m:sSub>
                      <m:sSubPr>
                        <m:ctrlPr>
                          <a:rPr lang="en-US" i="1">
                            <a:latin typeface="Cambria Math" panose="02040503050406030204" pitchFamily="18" charset="0"/>
                          </a:rPr>
                        </m:ctrlPr>
                      </m:sSubPr>
                      <m:e>
                        <m:r>
                          <m:rPr>
                            <m:sty m:val="p"/>
                          </m:rPr>
                          <a:rPr lang="en-US" i="1">
                            <a:latin typeface="Cambria Math" panose="02040503050406030204" pitchFamily="18" charset="0"/>
                          </a:rPr>
                          <m:t>x</m:t>
                        </m:r>
                      </m:e>
                      <m:sub>
                        <m:r>
                          <m:rPr>
                            <m:sty m:val="p"/>
                          </m:rPr>
                          <a:rPr lang="en-US" i="1">
                            <a:latin typeface="Cambria Math" panose="02040503050406030204" pitchFamily="18" charset="0"/>
                          </a:rPr>
                          <m:t>t</m:t>
                        </m:r>
                      </m:sub>
                    </m:sSub>
                    <m:r>
                      <a:rPr lang="vi-VN" i="1">
                        <a:latin typeface="Cambria Math" panose="02040503050406030204" pitchFamily="18" charset="0"/>
                      </a:rPr>
                      <m:t>)</m:t>
                    </m:r>
                  </m:oMath>
                </a14:m>
                <a:r>
                  <a:rPr lang="en-US" dirty="0"/>
                  <a:t>: </a:t>
                </a:r>
                <a:r>
                  <a:rPr lang="en-US" dirty="0" err="1"/>
                  <a:t>Đạo</a:t>
                </a:r>
                <a:r>
                  <a:rPr lang="en-US" dirty="0"/>
                  <a:t> </a:t>
                </a:r>
                <a:r>
                  <a:rPr lang="en-US" dirty="0" err="1"/>
                  <a:t>hàm</a:t>
                </a:r>
                <a:r>
                  <a:rPr lang="en-US" dirty="0"/>
                  <a:t> </a:t>
                </a:r>
                <a:r>
                  <a:rPr lang="en-US" dirty="0" err="1"/>
                  <a:t>tại</a:t>
                </a:r>
                <a:r>
                  <a:rPr lang="en-US" dirty="0"/>
                  <a:t> </a:t>
                </a:r>
                <a:r>
                  <a:rPr lang="en-US" dirty="0" err="1"/>
                  <a:t>thời</a:t>
                </a:r>
                <a:r>
                  <a:rPr lang="en-US" dirty="0"/>
                  <a:t> </a:t>
                </a:r>
                <a:r>
                  <a:rPr lang="en-US" dirty="0" err="1"/>
                  <a:t>điểm</a:t>
                </a:r>
                <a:r>
                  <a:rPr lang="en-US" dirty="0"/>
                  <a:t> t</a:t>
                </a:r>
              </a:p>
              <a:p>
                <a:pPr lvl="2"/>
                <a:r>
                  <a:rPr lang="en-US" dirty="0"/>
                  <a:t>n: learning rate</a:t>
                </a:r>
              </a:p>
            </p:txBody>
          </p:sp>
        </mc:Choice>
        <mc:Fallback xmlns="">
          <p:sp>
            <p:nvSpPr>
              <p:cNvPr id="3" name="Content Placeholder 2">
                <a:extLst>
                  <a:ext uri="{FF2B5EF4-FFF2-40B4-BE49-F238E27FC236}">
                    <a16:creationId xmlns:a16="http://schemas.microsoft.com/office/drawing/2014/main" id="{70DFEC9A-D922-3040-929B-251128C91D85}"/>
                  </a:ext>
                </a:extLst>
              </p:cNvPr>
              <p:cNvSpPr>
                <a:spLocks noGrp="1" noRot="1" noChangeAspect="1" noMove="1" noResize="1" noEditPoints="1" noAdjustHandles="1" noChangeArrowheads="1" noChangeShapeType="1" noTextEdit="1"/>
              </p:cNvSpPr>
              <p:nvPr>
                <p:ph idx="1"/>
              </p:nvPr>
            </p:nvSpPr>
            <p:spPr>
              <a:xfrm>
                <a:off x="457200" y="1600206"/>
                <a:ext cx="8229600" cy="4756152"/>
              </a:xfrm>
              <a:blipFill>
                <a:blip r:embed="rId3"/>
                <a:stretch>
                  <a:fillRect t="-532" r="-6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D974DF3-1DD7-F84E-B2C6-53826575D81C}"/>
              </a:ext>
            </a:extLst>
          </p:cNvPr>
          <p:cNvSpPr>
            <a:spLocks noGrp="1"/>
          </p:cNvSpPr>
          <p:nvPr>
            <p:ph type="sldNum" sz="quarter" idx="12"/>
          </p:nvPr>
        </p:nvSpPr>
        <p:spPr/>
        <p:txBody>
          <a:bodyPr/>
          <a:lstStyle/>
          <a:p>
            <a:fld id="{20B7F220-0825-4B9B-9156-FF79F33775FE}" type="slidenum">
              <a:rPr lang="vi-VN" smtClean="0"/>
              <a:t>9</a:t>
            </a:fld>
            <a:endParaRPr lang="vi-VN"/>
          </a:p>
        </p:txBody>
      </p:sp>
    </p:spTree>
    <p:extLst>
      <p:ext uri="{BB962C8B-B14F-4D97-AF65-F5344CB8AC3E}">
        <p14:creationId xmlns:p14="http://schemas.microsoft.com/office/powerpoint/2010/main" val="490020109"/>
      </p:ext>
    </p:extLst>
  </p:cSld>
  <p:clrMapOvr>
    <a:masterClrMapping/>
  </p:clrMapOvr>
</p:sld>
</file>

<file path=ppt/theme/theme1.xml><?xml version="1.0" encoding="utf-8"?>
<a:theme xmlns:a="http://schemas.openxmlformats.org/drawingml/2006/main" name="ThemeTD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TDT" id="{7FBF2D66-0AE2-4E89-937D-1D810BAF016B}" vid="{A882BC36-1AB8-4F26-83DE-148B0E5913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ThemeTDT</Template>
  <TotalTime>6331</TotalTime>
  <Words>6100</Words>
  <Application>Microsoft Macintosh PowerPoint</Application>
  <PresentationFormat>On-screen Show (4:3)</PresentationFormat>
  <Paragraphs>455</Paragraphs>
  <Slides>42</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Cambria Math</vt:lpstr>
      <vt:lpstr>Symbol</vt:lpstr>
      <vt:lpstr>Times New Roman</vt:lpstr>
      <vt:lpstr>ThemeTDT</vt:lpstr>
      <vt:lpstr>PowerPoint Presentation</vt:lpstr>
      <vt:lpstr>MỤC LỤC</vt:lpstr>
      <vt:lpstr>GIỚI THIỆU </vt:lpstr>
      <vt:lpstr>CƠ SỞ DỮ LIỆU</vt:lpstr>
      <vt:lpstr>CƠ SỞ DỮ LIỆU</vt:lpstr>
      <vt:lpstr>CÔNG VIỆC LIÊN QUAN</vt:lpstr>
      <vt:lpstr>PowerPoint Presentation</vt:lpstr>
      <vt:lpstr>LOSS FUNCTION</vt:lpstr>
      <vt:lpstr>GRADIENT DESCENT</vt:lpstr>
      <vt:lpstr>STOCHASTIC GRADIENT DESCENT</vt:lpstr>
      <vt:lpstr>ARTIFICIAL NEURAL NETWORK (ANN)</vt:lpstr>
      <vt:lpstr>ARTIFICIAL NEURAL NETWORK (ANN)</vt:lpstr>
      <vt:lpstr>ARTIFICIAL NEURAL NETWORK (ANN)</vt:lpstr>
      <vt:lpstr> CONVOLUTIONAL NEURAL NETWORK (CNN)</vt:lpstr>
      <vt:lpstr>CẤU TRÚC CONVOLUTIONAL NEURAL NETWORK (CNN)</vt:lpstr>
      <vt:lpstr>CONVOLUTION NEURAL NETWORK</vt:lpstr>
      <vt:lpstr>CONVOLUTION NEURAL NETWORK</vt:lpstr>
      <vt:lpstr>CONVOLUTION NEURAL NETWORK</vt:lpstr>
      <vt:lpstr>CONVOLUTION NEURAL NETWORK</vt:lpstr>
      <vt:lpstr>DEEP RESIDUAL LEARNING</vt:lpstr>
      <vt:lpstr>DEEP RESIDUAL LEARNING</vt:lpstr>
      <vt:lpstr>DEEP RESIDUAL LEARNING</vt:lpstr>
      <vt:lpstr>DEEP RESIDUAL LEARNING</vt:lpstr>
      <vt:lpstr>DEEP RESIDUAL LEARNING</vt:lpstr>
      <vt:lpstr>DEEP RESIDUAL LEARNING</vt:lpstr>
      <vt:lpstr>DEEP RESIDUAL LEARNING</vt:lpstr>
      <vt:lpstr>DEEP RESIDUAL LEARNING</vt:lpstr>
      <vt:lpstr>DEEP RESIDUAL LEARNING</vt:lpstr>
      <vt:lpstr>DEEP RESIDUAL LEARNING</vt:lpstr>
      <vt:lpstr>DEEP RESIDUAL LEARNING</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TÀI LIỆU THAM KHẢO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Quang Vinh</dc:creator>
  <cp:lastModifiedBy>Thịnh Nguyễn</cp:lastModifiedBy>
  <cp:revision>566</cp:revision>
  <dcterms:created xsi:type="dcterms:W3CDTF">2015-09-13T11:23:10Z</dcterms:created>
  <dcterms:modified xsi:type="dcterms:W3CDTF">2019-11-09T01:59:19Z</dcterms:modified>
</cp:coreProperties>
</file>